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56" r:id="rId5"/>
    <p:sldId id="267" r:id="rId6"/>
    <p:sldId id="271" r:id="rId7"/>
    <p:sldId id="272" r:id="rId8"/>
    <p:sldId id="313" r:id="rId9"/>
    <p:sldId id="639" r:id="rId10"/>
    <p:sldId id="705" r:id="rId11"/>
    <p:sldId id="640" r:id="rId12"/>
    <p:sldId id="641" r:id="rId13"/>
    <p:sldId id="642" r:id="rId14"/>
    <p:sldId id="643" r:id="rId15"/>
    <p:sldId id="767" r:id="rId16"/>
    <p:sldId id="768" r:id="rId17"/>
    <p:sldId id="769" r:id="rId18"/>
    <p:sldId id="770" r:id="rId19"/>
    <p:sldId id="771" r:id="rId20"/>
    <p:sldId id="706" r:id="rId21"/>
    <p:sldId id="645" r:id="rId22"/>
    <p:sldId id="647" r:id="rId23"/>
    <p:sldId id="646" r:id="rId24"/>
    <p:sldId id="648" r:id="rId25"/>
    <p:sldId id="649" r:id="rId26"/>
    <p:sldId id="650" r:id="rId27"/>
    <p:sldId id="651" r:id="rId28"/>
    <p:sldId id="652" r:id="rId29"/>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7" autoAdjust="0"/>
    <p:restoredTop sz="96327" autoAdjust="0"/>
  </p:normalViewPr>
  <p:slideViewPr>
    <p:cSldViewPr snapToGrid="0">
      <p:cViewPr varScale="1">
        <p:scale>
          <a:sx n="94" d="100"/>
          <a:sy n="94" d="100"/>
        </p:scale>
        <p:origin x="86" y="120"/>
      </p:cViewPr>
      <p:guideLst/>
    </p:cSldViewPr>
  </p:slideViewPr>
  <p:outlineViewPr>
    <p:cViewPr>
      <p:scale>
        <a:sx n="33" d="100"/>
        <a:sy n="33" d="100"/>
      </p:scale>
      <p:origin x="0" y="-3510"/>
    </p:cViewPr>
  </p:outlineViewPr>
  <p:notesTextViewPr>
    <p:cViewPr>
      <p:scale>
        <a:sx n="1" d="1"/>
        <a:sy n="1" d="1"/>
      </p:scale>
      <p:origin x="0" y="0"/>
    </p:cViewPr>
  </p:notesTextViewPr>
  <p:notesViewPr>
    <p:cSldViewPr snapToGrid="0">
      <p:cViewPr varScale="1">
        <p:scale>
          <a:sx n="66" d="100"/>
          <a:sy n="66" d="100"/>
        </p:scale>
        <p:origin x="366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6C7E80D5-F1A8-4E6F-862E-E650C877881E}" type="datetimeFigureOut">
              <a:rPr lang="en-US"/>
              <a:pPr>
                <a:defRPr/>
              </a:pPr>
              <a:t>1/13/2025</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5785C147-DE6E-44AF-9501-F5A9E3994E64}" type="datetimeFigureOut">
              <a:rPr lang="en-US"/>
              <a:pPr>
                <a:defRPr/>
              </a:pPr>
              <a:t>1/13/2025</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2" tIns="48322" rIns="96642" bIns="48322"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32184" y="4561226"/>
            <a:ext cx="5850834" cy="4320213"/>
          </a:xfrm>
          <a:prstGeom prst="rect">
            <a:avLst/>
          </a:prstGeom>
        </p:spPr>
        <p:txBody>
          <a:bodyPr vert="horz" lIns="96642" tIns="48322" rIns="96642" bIns="4832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 2-47: </a:t>
            </a:r>
            <a:r>
              <a:rPr lang="en-US" sz="1200" dirty="0"/>
              <a:t>A replant of the pivot foot occurs when the pitcher pushes off the playing surface from anywhere other than the pitcher’s plate </a:t>
            </a:r>
            <a:r>
              <a:rPr lang="en-US" sz="1200" u="sng" dirty="0">
                <a:solidFill>
                  <a:srgbClr val="FF0000"/>
                </a:solidFill>
              </a:rPr>
              <a:t>resulting in the non-pivot foot becoming closer to home plate</a:t>
            </a:r>
            <a:r>
              <a:rPr lang="en-US" sz="1200" u="none" dirty="0">
                <a:solidFill>
                  <a:srgbClr val="FF0000"/>
                </a:solidFill>
              </a:rPr>
              <a:t> </a:t>
            </a:r>
            <a:r>
              <a:rPr lang="en-US" sz="1200" dirty="0"/>
              <a:t>prior to the act of delivering the pitch.</a:t>
            </a:r>
            <a:r>
              <a:rPr lang="en-US" sz="1200" u="sng" dirty="0"/>
              <a:t> </a:t>
            </a:r>
            <a:endParaRPr lang="en-US" sz="1200"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b="1" dirty="0"/>
            </a:br>
            <a:r>
              <a:rPr lang="en-US" b="1" dirty="0"/>
              <a:t>Rationale: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Additional language has been added to align this rule with the pitching motion.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10</a:t>
            </a:fld>
            <a:endParaRPr lang="en-US"/>
          </a:p>
        </p:txBody>
      </p:sp>
    </p:spTree>
    <p:extLst>
      <p:ext uri="{BB962C8B-B14F-4D97-AF65-F5344CB8AC3E}">
        <p14:creationId xmlns:p14="http://schemas.microsoft.com/office/powerpoint/2010/main" val="272294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Rule 3-2-3: </a:t>
            </a:r>
            <a:r>
              <a:rPr lang="en-US" sz="1200" dirty="0">
                <a:solidFill>
                  <a:srgbClr val="FF0000"/>
                </a:solidFill>
              </a:rPr>
              <a:t>Each portion of </a:t>
            </a:r>
            <a:r>
              <a:rPr lang="en-US" sz="1200" dirty="0"/>
              <a:t>the school’s official uniform may bear a single manufacturer’s logo/trademark/reference as long as each does not exceed 2 ¼ square inches.</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200" b="1" dirty="0"/>
            </a:br>
            <a:r>
              <a:rPr lang="en-US" sz="1200" b="1" dirty="0"/>
              <a:t>Rationale: </a:t>
            </a:r>
            <a:r>
              <a:rPr lang="en-US" sz="1800" dirty="0">
                <a:solidFill>
                  <a:srgbClr val="000000"/>
                </a:solidFill>
                <a:effectLst/>
                <a:latin typeface="Calibri" panose="020F0502020204030204" pitchFamily="34" charset="0"/>
                <a:ea typeface="Arial" panose="020B0604020202020204" pitchFamily="34" charset="0"/>
              </a:rPr>
              <a:t>Clarifies requirements for school information on a uniform.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Beginning January 1, 2027, uniforms may only bear a single manufacturer’s logo, school, name, school logo, mascot and/or the participant’s name. Advertisements, messages, team slogans, etc., will no longer be allowed. Added language – “on each portion”.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11</a:t>
            </a:fld>
            <a:endParaRPr lang="en-US"/>
          </a:p>
        </p:txBody>
      </p:sp>
    </p:spTree>
    <p:extLst>
      <p:ext uri="{BB962C8B-B14F-4D97-AF65-F5344CB8AC3E}">
        <p14:creationId xmlns:p14="http://schemas.microsoft.com/office/powerpoint/2010/main" val="2993661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Rules 3-6-12, 10-1-6: </a:t>
            </a:r>
            <a:r>
              <a:rPr lang="en-US" sz="1000" kern="100" dirty="0">
                <a:effectLst/>
                <a:latin typeface="Calibri" panose="020F0502020204030204" pitchFamily="34" charset="0"/>
                <a:ea typeface="Aptos" panose="020B0004020202020204" pitchFamily="34" charset="0"/>
                <a:cs typeface="Times New Roman" panose="02020603050405020304" pitchFamily="18" charset="0"/>
              </a:rPr>
              <a:t>The rules prohibiting the use of any form of alcohol, illicit substances or tobacco now include participants, coaches, game officials beginning with the arrival at the competition site until departure from the site following the game.</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000" b="1" dirty="0"/>
            </a:br>
            <a:r>
              <a:rPr lang="en-US" sz="1000" b="1" dirty="0"/>
              <a:t>Rationale: </a:t>
            </a:r>
            <a:r>
              <a:rPr lang="en-US" sz="1200" dirty="0">
                <a:solidFill>
                  <a:srgbClr val="000000"/>
                </a:solidFill>
                <a:effectLst/>
                <a:latin typeface="Calibri" panose="020F0502020204030204" pitchFamily="34" charset="0"/>
                <a:ea typeface="'calibri',sans-serif"/>
              </a:rPr>
              <a:t>Provides consistent language for NFHS rule books prohibiting the use of alcohol, tobacco, and controlled or illicit substances.</a:t>
            </a: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000"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12</a:t>
            </a:fld>
            <a:endParaRPr lang="en-US"/>
          </a:p>
        </p:txBody>
      </p:sp>
    </p:spTree>
    <p:extLst>
      <p:ext uri="{BB962C8B-B14F-4D97-AF65-F5344CB8AC3E}">
        <p14:creationId xmlns:p14="http://schemas.microsoft.com/office/powerpoint/2010/main" val="2372929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a:lnSpc>
                <a:spcPct val="115000"/>
              </a:lnSpc>
              <a:spcBef>
                <a:spcPts val="0"/>
              </a:spcBef>
              <a:spcAft>
                <a:spcPts val="0"/>
              </a:spcAft>
            </a:pPr>
            <a:r>
              <a:rPr lang="en-US" sz="1000" b="1" dirty="0"/>
              <a:t>Rules 5-1 Table: </a:t>
            </a:r>
            <a:r>
              <a:rPr lang="en-US" sz="1000" kern="100" dirty="0">
                <a:effectLst/>
                <a:latin typeface="Calibri" panose="020F0502020204030204" pitchFamily="34" charset="0"/>
                <a:ea typeface="Aptos" panose="020B0004020202020204" pitchFamily="34" charset="0"/>
                <a:cs typeface="Times New Roman" panose="02020603050405020304" pitchFamily="18" charset="0"/>
              </a:rPr>
              <a:t> </a:t>
            </a:r>
            <a:br>
              <a:rPr lang="en-US" sz="1000" kern="100" dirty="0">
                <a:effectLst/>
                <a:latin typeface="Calibri" panose="020F0502020204030204" pitchFamily="34" charset="0"/>
                <a:ea typeface="Aptos" panose="020B0004020202020204" pitchFamily="34" charset="0"/>
                <a:cs typeface="Times New Roman" panose="02020603050405020304" pitchFamily="18" charset="0"/>
              </a:rPr>
            </a:br>
            <a:r>
              <a:rPr lang="en-US" sz="1800" dirty="0">
                <a:solidFill>
                  <a:srgbClr val="000000"/>
                </a:solidFill>
                <a:effectLst/>
                <a:latin typeface="Calibri" panose="020F0502020204030204" pitchFamily="34" charset="0"/>
                <a:ea typeface="'calibri',sans-serif"/>
              </a:rPr>
              <a:t>BALL DEAD IMMEDIATELY</a:t>
            </a:r>
            <a:br>
              <a:rPr lang="en-US" sz="1800" dirty="0">
                <a:solidFill>
                  <a:srgbClr val="000000"/>
                </a:solidFill>
                <a:effectLst/>
                <a:latin typeface="Calibri" panose="020F0502020204030204" pitchFamily="34" charset="0"/>
                <a:ea typeface="'calibri',sans-serif"/>
              </a:rPr>
            </a:br>
            <a:r>
              <a:rPr lang="en-US" sz="1800" dirty="0">
                <a:solidFill>
                  <a:srgbClr val="000000"/>
                </a:solidFill>
                <a:effectLst/>
                <a:latin typeface="Calibri" panose="020F0502020204030204" pitchFamily="34" charset="0"/>
                <a:ea typeface="'calibri',sans-serif"/>
              </a:rPr>
              <a:t>19. Awards or Penalties/References 5-1-1i </a:t>
            </a:r>
            <a:r>
              <a:rPr lang="en-US" sz="1800" strike="sngStrike" dirty="0">
                <a:solidFill>
                  <a:srgbClr val="FF0000"/>
                </a:solidFill>
                <a:effectLst/>
                <a:latin typeface="Calibri" panose="020F0502020204030204" pitchFamily="34" charset="0"/>
                <a:ea typeface="'calibri',sans-serif"/>
              </a:rPr>
              <a:t>NOTE</a:t>
            </a:r>
            <a:r>
              <a:rPr lang="en-US" sz="1800" dirty="0">
                <a:solidFill>
                  <a:srgbClr val="000000"/>
                </a:solidFill>
                <a:effectLst/>
                <a:latin typeface="Calibri" panose="020F0502020204030204" pitchFamily="34" charset="0"/>
                <a:ea typeface="'calibri',sans-serif"/>
              </a:rPr>
              <a:t>, 8-4-3h.</a:t>
            </a:r>
            <a:br>
              <a:rPr lang="en-US" sz="1800" dirty="0">
                <a:solidFill>
                  <a:srgbClr val="000000"/>
                </a:solidFill>
                <a:effectLst/>
                <a:latin typeface="Calibri" panose="020F0502020204030204" pitchFamily="34" charset="0"/>
                <a:ea typeface="'calibri',sans-serif"/>
              </a:rPr>
            </a:br>
            <a:r>
              <a:rPr lang="en-US" sz="1800" dirty="0">
                <a:solidFill>
                  <a:srgbClr val="000000"/>
                </a:solidFill>
                <a:effectLst/>
                <a:latin typeface="Calibri" panose="020F0502020204030204" pitchFamily="34" charset="0"/>
                <a:ea typeface="'calibri',sans-serif"/>
              </a:rPr>
              <a:t>20. References </a:t>
            </a:r>
            <a:r>
              <a:rPr lang="en-US" sz="1800" u="sng" dirty="0">
                <a:solidFill>
                  <a:srgbClr val="FF0000"/>
                </a:solidFill>
                <a:effectLst/>
                <a:latin typeface="Calibri" panose="020F0502020204030204" pitchFamily="34" charset="0"/>
                <a:ea typeface="'calibri',sans-serif"/>
              </a:rPr>
              <a:t>8-4-3i</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8-4-3h</a:t>
            </a:r>
            <a:r>
              <a:rPr lang="en-US" sz="1800" dirty="0">
                <a:solidFill>
                  <a:srgbClr val="000000"/>
                </a:solidFill>
                <a:effectLst/>
                <a:latin typeface="Calibri" panose="020F0502020204030204" pitchFamily="34" charset="0"/>
                <a:ea typeface="'calibri',sans-serif"/>
              </a:rPr>
              <a:t>, Awards or Penalties/References </a:t>
            </a:r>
            <a:r>
              <a:rPr lang="en-US" sz="1800" u="sng" dirty="0">
                <a:solidFill>
                  <a:srgbClr val="FF0000"/>
                </a:solidFill>
                <a:effectLst/>
                <a:latin typeface="Calibri" panose="020F0502020204030204" pitchFamily="34" charset="0"/>
                <a:ea typeface="'calibri',sans-serif"/>
              </a:rPr>
              <a:t>8-4-3i</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8-4-3j</a:t>
            </a:r>
            <a:br>
              <a:rPr lang="en-US" sz="1800" dirty="0">
                <a:solidFill>
                  <a:srgbClr val="000000"/>
                </a:solidFill>
                <a:effectLst/>
                <a:latin typeface="Calibri" panose="020F0502020204030204" pitchFamily="34" charset="0"/>
                <a:ea typeface="'calibri',sans-serif"/>
              </a:rPr>
            </a:b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calibri',sans-serif"/>
              </a:rPr>
              <a:t>DELAYED DEAD BALL</a:t>
            </a:r>
            <a:br>
              <a:rPr lang="en-US" sz="1800" dirty="0">
                <a:solidFill>
                  <a:srgbClr val="000000"/>
                </a:solidFill>
                <a:effectLst/>
                <a:latin typeface="Calibri" panose="020F0502020204030204" pitchFamily="34" charset="0"/>
                <a:ea typeface="'calibri',sans-serif"/>
              </a:rPr>
            </a:br>
            <a:r>
              <a:rPr lang="en-US" sz="1800" dirty="0">
                <a:solidFill>
                  <a:srgbClr val="000000"/>
                </a:solidFill>
                <a:effectLst/>
                <a:latin typeface="Calibri" panose="020F0502020204030204" pitchFamily="34" charset="0"/>
                <a:ea typeface="'calibri',sans-serif"/>
              </a:rPr>
              <a:t>1.  </a:t>
            </a:r>
            <a:r>
              <a:rPr lang="en-US" sz="1800" dirty="0">
                <a:effectLst/>
                <a:latin typeface="Calibri" panose="020F0502020204030204" pitchFamily="34" charset="0"/>
                <a:ea typeface="'calibri',sans-serif"/>
              </a:rPr>
              <a:t>Awards or Penalties </a:t>
            </a:r>
            <a:r>
              <a:rPr lang="en-US" sz="1800" u="sng" dirty="0">
                <a:solidFill>
                  <a:srgbClr val="FF0000"/>
                </a:solidFill>
                <a:effectLst/>
                <a:latin typeface="Calibri" panose="020F0502020204030204" pitchFamily="34" charset="0"/>
                <a:ea typeface="Times New Roman" panose="02020603050405020304" pitchFamily="18" charset="0"/>
              </a:rPr>
              <a:t>The batter is awarded a ball unless the batter reaches first base safely and each other runner advances at least one base, the illegal pitch is nullified. Or if the batter does not </a:t>
            </a:r>
            <a:br>
              <a:rPr lang="en-US" sz="1800" u="sng" dirty="0">
                <a:solidFill>
                  <a:srgbClr val="FF0000"/>
                </a:solidFill>
                <a:effectLst/>
                <a:latin typeface="Calibri" panose="020F0502020204030204" pitchFamily="34" charset="0"/>
                <a:ea typeface="Times New Roman" panose="02020603050405020304" pitchFamily="18" charset="0"/>
              </a:rPr>
            </a:br>
            <a:r>
              <a:rPr lang="en-US" sz="1800" dirty="0">
                <a:solidFill>
                  <a:srgbClr val="FF0000"/>
                </a:solidFill>
                <a:effectLst/>
                <a:latin typeface="Calibri" panose="020F0502020204030204" pitchFamily="34" charset="0"/>
                <a:ea typeface="Times New Roman" panose="02020603050405020304" pitchFamily="18" charset="0"/>
              </a:rPr>
              <a:t>      </a:t>
            </a:r>
            <a:r>
              <a:rPr lang="en-US" sz="1800" u="sng" dirty="0">
                <a:solidFill>
                  <a:srgbClr val="FF0000"/>
                </a:solidFill>
                <a:effectLst/>
                <a:latin typeface="Calibri" panose="020F0502020204030204" pitchFamily="34" charset="0"/>
                <a:ea typeface="Times New Roman" panose="02020603050405020304" pitchFamily="18" charset="0"/>
              </a:rPr>
              <a:t>reach first base safely or if any base runner fails to advance at least one base, the coach of the team at bat shall have the option of the result of the play or the penalty of the illegal pitch. </a:t>
            </a:r>
            <a:r>
              <a:rPr lang="en-US" sz="1800" strike="sngStrike" dirty="0">
                <a:solidFill>
                  <a:srgbClr val="FF0000"/>
                </a:solidFill>
                <a:effectLst/>
                <a:latin typeface="Calibri" panose="020F0502020204030204" pitchFamily="34" charset="0"/>
                <a:ea typeface="Times New Roman" panose="02020603050405020304" pitchFamily="18" charset="0"/>
              </a:rPr>
              <a:t>The pitch is ruled a ball if the ball is not hit</a:t>
            </a:r>
            <a:br>
              <a:rPr lang="en-US" sz="1800" strike="sngStrike" dirty="0">
                <a:solidFill>
                  <a:srgbClr val="FF0000"/>
                </a:solidFill>
                <a:effectLst/>
                <a:latin typeface="Calibri" panose="020F0502020204030204" pitchFamily="34" charset="0"/>
                <a:ea typeface="Times New Roman" panose="02020603050405020304" pitchFamily="18" charset="0"/>
              </a:rPr>
            </a:br>
            <a:r>
              <a:rPr lang="en-US" sz="1800" strike="noStrike" dirty="0">
                <a:solidFill>
                  <a:srgbClr val="FF0000"/>
                </a:solidFill>
                <a:effectLst/>
                <a:latin typeface="Calibri" panose="020F0502020204030204" pitchFamily="34" charset="0"/>
                <a:ea typeface="Times New Roman" panose="02020603050405020304" pitchFamily="18" charset="0"/>
              </a:rPr>
              <a:t>      </a:t>
            </a:r>
            <a:r>
              <a:rPr lang="en-US" sz="1800" strike="sngStrike" dirty="0">
                <a:solidFill>
                  <a:srgbClr val="FF0000"/>
                </a:solidFill>
                <a:effectLst/>
                <a:latin typeface="Calibri" panose="020F0502020204030204" pitchFamily="34" charset="0"/>
                <a:ea typeface="Times New Roman" panose="02020603050405020304" pitchFamily="18" charset="0"/>
              </a:rPr>
              <a:t>or batter becomes base runner. Otherwise, if ball is hit and all runners do not advance one base safely, the team at bat has the choice of accepting the play or penalty.</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calibri',sans-serif"/>
              </a:rPr>
              <a:t>2. Awards or Penalties/References </a:t>
            </a:r>
            <a:r>
              <a:rPr lang="en-US" sz="1800" u="sng" dirty="0">
                <a:solidFill>
                  <a:srgbClr val="FF0000"/>
                </a:solidFill>
                <a:effectLst/>
                <a:latin typeface="Calibri" panose="020F0502020204030204" pitchFamily="34" charset="0"/>
                <a:ea typeface="'calibri',sans-serif"/>
              </a:rPr>
              <a:t>6-4</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6-1-4</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(S.P.)</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Rationale: </a:t>
            </a:r>
            <a:r>
              <a:rPr lang="en-US" sz="1800" dirty="0">
                <a:solidFill>
                  <a:srgbClr val="000000"/>
                </a:solidFill>
                <a:effectLst/>
                <a:latin typeface="Calibri" panose="020F0502020204030204" pitchFamily="34" charset="0"/>
                <a:ea typeface="Arial" panose="020B0604020202020204" pitchFamily="34" charset="0"/>
              </a:rPr>
              <a:t>Edits to the Dead Ball Table.</a:t>
            </a: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000"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13</a:t>
            </a:fld>
            <a:endParaRPr lang="en-US"/>
          </a:p>
        </p:txBody>
      </p:sp>
    </p:spTree>
    <p:extLst>
      <p:ext uri="{BB962C8B-B14F-4D97-AF65-F5344CB8AC3E}">
        <p14:creationId xmlns:p14="http://schemas.microsoft.com/office/powerpoint/2010/main" val="4136192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0"/>
              </a:spcAft>
            </a:pPr>
            <a:r>
              <a:rPr lang="en-US" sz="1000" b="1" dirty="0"/>
              <a:t>Rules 6-1-2c: </a:t>
            </a:r>
            <a:r>
              <a:rPr lang="en-US" sz="10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While pushing off from the pitcher's plate, both feet may be disengaged from the playing surface as long as they remain within the 24-inch </a:t>
            </a:r>
            <a:r>
              <a:rPr lang="en-US" sz="1800" u="sng" dirty="0">
                <a:solidFill>
                  <a:srgbClr val="FF0000"/>
                </a:solidFill>
                <a:effectLst/>
                <a:latin typeface="Calibri" panose="020F0502020204030204" pitchFamily="34" charset="0"/>
                <a:ea typeface="Times New Roman" panose="02020603050405020304" pitchFamily="18" charset="0"/>
              </a:rPr>
              <a:t>length</a:t>
            </a:r>
            <a:r>
              <a:rPr lang="en-US" sz="1800" dirty="0">
                <a:solidFill>
                  <a:srgbClr val="FF0000"/>
                </a:solidFill>
                <a:effectLst/>
                <a:latin typeface="Calibri" panose="020F0502020204030204" pitchFamily="34" charset="0"/>
                <a:ea typeface="Times New Roman" panose="02020603050405020304" pitchFamily="18" charset="0"/>
              </a:rPr>
              <a:t> </a:t>
            </a:r>
            <a:r>
              <a:rPr lang="en-US" sz="1800" strike="sngStrike" dirty="0">
                <a:solidFill>
                  <a:srgbClr val="FF0000"/>
                </a:solidFill>
                <a:effectLst/>
                <a:latin typeface="Calibri" panose="020F0502020204030204" pitchFamily="34" charset="0"/>
                <a:ea typeface="Times New Roman" panose="02020603050405020304" pitchFamily="18" charset="0"/>
              </a:rPr>
              <a:t>width</a:t>
            </a:r>
            <a:r>
              <a:rPr lang="en-US" sz="1800" dirty="0">
                <a:effectLst/>
                <a:latin typeface="Calibri" panose="020F0502020204030204" pitchFamily="34" charset="0"/>
                <a:ea typeface="Times New Roman" panose="02020603050405020304" pitchFamily="18" charset="0"/>
              </a:rPr>
              <a:t> of the pitcher's plate and do not create a replant of the pivot foot resulting in the pitcher being farther away from the pitcher’s plate. Pushing off with the pivot foot from a place other than the pitcher's plate resulting in the non-pivot foot becoming closer to home plate is illegal.</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Rationale: </a:t>
            </a:r>
            <a:r>
              <a:rPr lang="en-US" sz="1800" dirty="0">
                <a:effectLst/>
                <a:latin typeface="Calibri" panose="020F0502020204030204" pitchFamily="34" charset="0"/>
                <a:ea typeface="Times New Roman" panose="02020603050405020304" pitchFamily="18" charset="0"/>
              </a:rPr>
              <a:t>Aligns the way the 24-inch pitcher’s plate is described in the rules book.</a:t>
            </a:r>
            <a:br>
              <a:rPr lang="en-US" sz="1200" dirty="0">
                <a:solidFill>
                  <a:srgbClr val="000000"/>
                </a:solidFill>
                <a:effectLst/>
                <a:latin typeface="Calibri" panose="020F0502020204030204" pitchFamily="34" charset="0"/>
                <a:ea typeface="'calibri',sans-serif"/>
              </a:rPr>
            </a:br>
            <a:endParaRPr lang="en-US" sz="10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14</a:t>
            </a:fld>
            <a:endParaRPr lang="en-US"/>
          </a:p>
        </p:txBody>
      </p:sp>
    </p:spTree>
    <p:extLst>
      <p:ext uri="{BB962C8B-B14F-4D97-AF65-F5344CB8AC3E}">
        <p14:creationId xmlns:p14="http://schemas.microsoft.com/office/powerpoint/2010/main" val="576109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Rules 8-1-2a EFFECTS 3: </a:t>
            </a:r>
            <a:r>
              <a:rPr lang="en-US" sz="10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000" b="1" dirty="0">
                <a:effectLst/>
                <a:latin typeface="Calibri" panose="020F0502020204030204" pitchFamily="34" charset="0"/>
                <a:ea typeface="Times New Roman" panose="02020603050405020304" pitchFamily="18" charset="0"/>
              </a:rPr>
              <a:t>ART. 2 . . .</a:t>
            </a:r>
            <a:r>
              <a:rPr lang="en-US" sz="1000" dirty="0">
                <a:effectLst/>
                <a:latin typeface="Calibri" panose="020F0502020204030204" pitchFamily="34" charset="0"/>
                <a:ea typeface="Times New Roman" panose="02020603050405020304" pitchFamily="18" charset="0"/>
              </a:rPr>
              <a:t> A batter is awarded first base when:</a:t>
            </a:r>
            <a:br>
              <a:rPr lang="en-US" sz="1000" dirty="0">
                <a:effectLst/>
                <a:latin typeface="Calibri" panose="020F0502020204030204" pitchFamily="34" charset="0"/>
                <a:ea typeface="Times New Roman" panose="02020603050405020304" pitchFamily="18" charset="0"/>
              </a:rPr>
            </a:br>
            <a:r>
              <a:rPr lang="en-US" sz="1000" dirty="0">
                <a:effectLst/>
                <a:latin typeface="Calibri" panose="020F0502020204030204" pitchFamily="34" charset="0"/>
                <a:ea typeface="Times New Roman" panose="02020603050405020304" pitchFamily="18" charset="0"/>
              </a:rPr>
              <a:t>a.  fair batted ball strikes the person, attached equipment, or clothing of an umpire or a runner.</a:t>
            </a:r>
            <a:br>
              <a:rPr lang="en-US" sz="1000" dirty="0">
                <a:effectLst/>
                <a:latin typeface="Calibri" panose="020F0502020204030204" pitchFamily="34" charset="0"/>
                <a:ea typeface="Times New Roman" panose="02020603050405020304" pitchFamily="18" charset="0"/>
              </a:rPr>
            </a:br>
            <a:r>
              <a:rPr lang="en-US" sz="1000" dirty="0">
                <a:effectLst/>
                <a:latin typeface="Calibri" panose="020F0502020204030204" pitchFamily="34" charset="0"/>
                <a:ea typeface="Times New Roman" panose="02020603050405020304" pitchFamily="18" charset="0"/>
              </a:rPr>
              <a:t>     3.  If before passing a fielder without being touched, the ball is dead. If the runner is hit by the ball while off base and before it has passed an infielder, excluding the pitcher, or if it passes</a:t>
            </a:r>
            <a:br>
              <a:rPr lang="en-US" sz="1000" dirty="0">
                <a:effectLst/>
                <a:latin typeface="Calibri" panose="020F0502020204030204" pitchFamily="34" charset="0"/>
                <a:ea typeface="Times New Roman" panose="02020603050405020304" pitchFamily="18" charset="0"/>
              </a:rPr>
            </a:br>
            <a:r>
              <a:rPr lang="en-US" sz="1000" dirty="0">
                <a:effectLst/>
                <a:latin typeface="Calibri" panose="020F0502020204030204" pitchFamily="34" charset="0"/>
                <a:ea typeface="Times New Roman" panose="02020603050405020304" pitchFamily="18" charset="0"/>
              </a:rPr>
              <a:t>          an infielder and another fielder has an opportunity to make an out, the runner is out and the batter-runner is entitled to first base without liability to be put out, </a:t>
            </a:r>
            <a:r>
              <a:rPr lang="en-US" sz="1000" u="sng" dirty="0">
                <a:solidFill>
                  <a:srgbClr val="FF0000"/>
                </a:solidFill>
                <a:effectLst/>
                <a:latin typeface="Calibri" panose="020F0502020204030204" pitchFamily="34" charset="0"/>
                <a:ea typeface="Times New Roman" panose="02020603050405020304" pitchFamily="18" charset="0"/>
              </a:rPr>
              <a:t>and credited with a</a:t>
            </a:r>
            <a:br>
              <a:rPr lang="en-US" sz="1000" u="sng" dirty="0">
                <a:solidFill>
                  <a:srgbClr val="FF0000"/>
                </a:solidFill>
                <a:effectLst/>
                <a:latin typeface="Calibri" panose="020F0502020204030204" pitchFamily="34" charset="0"/>
                <a:ea typeface="Times New Roman" panose="02020603050405020304" pitchFamily="18" charset="0"/>
              </a:rPr>
            </a:br>
            <a:r>
              <a:rPr lang="en-US" sz="1000" dirty="0">
                <a:solidFill>
                  <a:srgbClr val="FF0000"/>
                </a:solidFill>
                <a:effectLst/>
                <a:latin typeface="Calibri" panose="020F0502020204030204" pitchFamily="34" charset="0"/>
                <a:ea typeface="Times New Roman" panose="02020603050405020304" pitchFamily="18" charset="0"/>
              </a:rPr>
              <a:t>          </a:t>
            </a:r>
            <a:r>
              <a:rPr lang="en-US" sz="1000" u="sng" dirty="0">
                <a:solidFill>
                  <a:srgbClr val="FF0000"/>
                </a:solidFill>
                <a:effectLst/>
                <a:latin typeface="Calibri" panose="020F0502020204030204" pitchFamily="34" charset="0"/>
                <a:ea typeface="Times New Roman" panose="02020603050405020304" pitchFamily="18" charset="0"/>
              </a:rPr>
              <a:t>fielder's choice</a:t>
            </a:r>
            <a:r>
              <a:rPr lang="en-US" sz="1000" dirty="0">
                <a:effectLst/>
                <a:latin typeface="Calibri" panose="020F0502020204030204" pitchFamily="34" charset="0"/>
                <a:ea typeface="Times New Roman" panose="02020603050405020304" pitchFamily="18" charset="0"/>
              </a:rPr>
              <a:t>. When a fair batted ball touches a runner who is in contact with a base, the ball is dead or live depending on whether the closest fielder is in front of the base (live) or </a:t>
            </a:r>
            <a:br>
              <a:rPr lang="en-US" sz="1000" dirty="0">
                <a:effectLst/>
                <a:latin typeface="Calibri" panose="020F0502020204030204" pitchFamily="34" charset="0"/>
                <a:ea typeface="Times New Roman" panose="02020603050405020304" pitchFamily="18" charset="0"/>
              </a:rPr>
            </a:br>
            <a:r>
              <a:rPr lang="en-US" sz="1000" dirty="0">
                <a:effectLst/>
                <a:latin typeface="Calibri" panose="020F0502020204030204" pitchFamily="34" charset="0"/>
                <a:ea typeface="Times New Roman" panose="02020603050405020304" pitchFamily="18" charset="0"/>
              </a:rPr>
              <a:t>          behind the base (dead). The runner is not out unless the runner intentionally interferes.</a:t>
            </a:r>
            <a:endParaRPr lang="en-US" sz="10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000" b="1" dirty="0"/>
            </a:br>
            <a:r>
              <a:rPr lang="en-US" sz="1000" b="1" dirty="0"/>
              <a:t>Rationale: </a:t>
            </a:r>
            <a:r>
              <a:rPr lang="en-US" sz="1800" dirty="0">
                <a:effectLst/>
                <a:latin typeface="Calibri" panose="020F0502020204030204" pitchFamily="34" charset="0"/>
                <a:ea typeface="Times New Roman" panose="02020603050405020304" pitchFamily="18" charset="0"/>
              </a:rPr>
              <a:t>To better align these rules with the enforcement in rule 8-6-11 that covers the runner’s actions and provides the direct penalty for their actions.</a:t>
            </a: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0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15</a:t>
            </a:fld>
            <a:endParaRPr lang="en-US"/>
          </a:p>
        </p:txBody>
      </p:sp>
    </p:spTree>
    <p:extLst>
      <p:ext uri="{BB962C8B-B14F-4D97-AF65-F5344CB8AC3E}">
        <p14:creationId xmlns:p14="http://schemas.microsoft.com/office/powerpoint/2010/main" val="1646914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0"/>
              </a:spcAft>
            </a:pPr>
            <a:r>
              <a:rPr lang="en-US" sz="1000" b="1" dirty="0"/>
              <a:t>Rules 8-6-4: </a:t>
            </a:r>
            <a:r>
              <a:rPr lang="en-US" sz="1800" b="1" dirty="0">
                <a:solidFill>
                  <a:srgbClr val="231F20"/>
                </a:solidFill>
                <a:effectLst/>
                <a:latin typeface="Calibri" panose="020F0502020204030204" pitchFamily="34" charset="0"/>
                <a:ea typeface="Arial" panose="020B0604020202020204" pitchFamily="34" charset="0"/>
              </a:rPr>
              <a:t>ART. 4 . . . </a:t>
            </a:r>
            <a:r>
              <a:rPr lang="en-US" sz="1800" dirty="0">
                <a:solidFill>
                  <a:srgbClr val="231F20"/>
                </a:solidFill>
                <a:effectLst/>
                <a:latin typeface="Calibri" panose="020F0502020204030204" pitchFamily="34" charset="0"/>
                <a:ea typeface="Arial" panose="020B0604020202020204" pitchFamily="34" charset="0"/>
              </a:rPr>
              <a:t>The runner physically passes a preceding runner before that runner has been put out. If this was the third out of the inning, any runs scoring prior to the out for passing a preceding runner would count. A runner(s) passing a </a:t>
            </a:r>
            <a:r>
              <a:rPr lang="en-US" sz="1800" dirty="0">
                <a:solidFill>
                  <a:srgbClr val="231F20"/>
                </a:solidFill>
                <a:effectLst/>
                <a:latin typeface="Calibri" panose="020F0502020204030204" pitchFamily="34" charset="0"/>
                <a:ea typeface="'calibri',sans-serif"/>
              </a:rPr>
              <a:t>preceding obstructed runner is not out. (8-4-3b PENALTY </a:t>
            </a:r>
            <a:r>
              <a:rPr lang="en-US" sz="1800" u="sng" dirty="0">
                <a:solidFill>
                  <a:srgbClr val="FF0000"/>
                </a:solidFill>
                <a:effectLst/>
                <a:latin typeface="Calibri" panose="020F0502020204030204" pitchFamily="34" charset="0"/>
                <a:ea typeface="'calibri',sans-serif"/>
              </a:rPr>
              <a:t>3</a:t>
            </a:r>
            <a:r>
              <a:rPr lang="en-US" sz="1800" dirty="0">
                <a:solidFill>
                  <a:srgbClr val="231F20"/>
                </a:solidFill>
                <a:effectLst/>
                <a:latin typeface="Calibri" panose="020F0502020204030204" pitchFamily="34" charset="0"/>
                <a:ea typeface="'calibri',sans-serif"/>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000" b="1" dirty="0"/>
            </a:br>
            <a:r>
              <a:rPr lang="en-US" sz="1000" b="1" dirty="0"/>
              <a:t>Rationale: </a:t>
            </a:r>
            <a:r>
              <a:rPr lang="en-US" sz="1800" dirty="0">
                <a:solidFill>
                  <a:srgbClr val="000000"/>
                </a:solidFill>
                <a:effectLst/>
                <a:latin typeface="Calibri" panose="020F0502020204030204" pitchFamily="34" charset="0"/>
                <a:ea typeface="Arial" panose="020B0604020202020204" pitchFamily="34" charset="0"/>
              </a:rPr>
              <a:t>Clarifies which penalty applies to Rule 8-6-4.</a:t>
            </a: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000" b="1" dirty="0"/>
            </a:br>
            <a:endParaRPr lang="en-US" sz="10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16</a:t>
            </a:fld>
            <a:endParaRPr lang="en-US"/>
          </a:p>
        </p:txBody>
      </p:sp>
    </p:spTree>
    <p:extLst>
      <p:ext uri="{BB962C8B-B14F-4D97-AF65-F5344CB8AC3E}">
        <p14:creationId xmlns:p14="http://schemas.microsoft.com/office/powerpoint/2010/main" val="3876952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17</a:t>
            </a:fld>
            <a:endParaRPr lang="en-US"/>
          </a:p>
        </p:txBody>
      </p:sp>
    </p:spTree>
    <p:extLst>
      <p:ext uri="{BB962C8B-B14F-4D97-AF65-F5344CB8AC3E}">
        <p14:creationId xmlns:p14="http://schemas.microsoft.com/office/powerpoint/2010/main" val="212750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TEAM’S ROLE IN PACE OF PLAY</a:t>
            </a:r>
            <a:br>
              <a:rPr lang="en-US" b="1" dirty="0"/>
            </a:br>
            <a:r>
              <a:rPr lang="en-US" sz="1200" dirty="0"/>
              <a:t>There has been a lot of emphasis on pace of play the past several seasons. This year, the focus in on coaches, who play a vital role in creating and maintaining pace-of-play standards. Between innings, 60 seconds is provided for the defense to take the field and throw warm-up pitches. If the catcher was batting when the inning ended, coaches should have another teammate prepared to receive warm-up pitches</a:t>
            </a:r>
            <a:r>
              <a:rPr lang="en-US" sz="1100" dirty="0"/>
              <a:t>.</a:t>
            </a:r>
          </a:p>
          <a:p>
            <a:pPr marL="0" marR="0" lvl="0" indent="0" algn="l" defTabSz="914400" rtl="0" eaLnBrk="0" fontAlgn="base" latinLnBrk="0" hangingPunct="0">
              <a:lnSpc>
                <a:spcPct val="100000"/>
              </a:lnSpc>
              <a:spcBef>
                <a:spcPts val="0"/>
              </a:spcBef>
              <a:spcAft>
                <a:spcPts val="1200"/>
              </a:spcAft>
              <a:buClrTx/>
              <a:buSzTx/>
              <a:buFontTx/>
              <a:buNone/>
              <a:tabLst/>
              <a:defRPr/>
            </a:pPr>
            <a:endParaRPr lang="en-US" b="1" dirty="0"/>
          </a:p>
          <a:p>
            <a:pPr marL="0" marR="0" lvl="0" indent="0" algn="l" defTabSz="914400" rtl="0" eaLnBrk="0" fontAlgn="base" latinLnBrk="0" hangingPunct="0">
              <a:lnSpc>
                <a:spcPct val="100000"/>
              </a:lnSpc>
              <a:spcBef>
                <a:spcPts val="0"/>
              </a:spcBef>
              <a:spcAft>
                <a:spcPts val="1200"/>
              </a:spcAft>
              <a:buClrTx/>
              <a:buSzTx/>
              <a:buFontTx/>
              <a:buNone/>
              <a:tabLst/>
              <a:defRPr/>
            </a:pPr>
            <a:r>
              <a:rPr lang="en-US" sz="1800" b="1" dirty="0">
                <a:effectLst/>
                <a:latin typeface="Calibri" panose="020F0502020204030204" pitchFamily="34" charset="0"/>
                <a:ea typeface="Aptos" panose="020B0004020202020204" pitchFamily="34" charset="0"/>
                <a:cs typeface="Aptos" panose="020B0004020202020204" pitchFamily="34" charset="0"/>
              </a:rPr>
              <a:t>Comments: </a:t>
            </a:r>
            <a:r>
              <a:rPr lang="en-US" sz="1800" dirty="0">
                <a:effectLst/>
                <a:latin typeface="Calibri" panose="020F0502020204030204" pitchFamily="34" charset="0"/>
                <a:ea typeface="Aptos" panose="020B0004020202020204" pitchFamily="34" charset="0"/>
                <a:cs typeface="Aptos" panose="020B0004020202020204" pitchFamily="34" charset="0"/>
              </a:rPr>
              <a:t>Coaches play a vital role in creating and maintaining pace-of-play standards for their individual players and teams. Every effort should be made to educate players on the rules involved and the timing protocols related to breaks between innings, as well as during gameplay. Between innings, 60 seconds is provided for (a) the defense to take the field and throw warm-up pitches, and (b) the offense to prepare to bat. There are several ways that coaches can expedite this process with simple instructions to players. For example, if the catcher was batting or on base when the third out was made, have another teammate or coach prepared to receive warm-up pitches while the catcher gets equipped. </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18</a:t>
            </a:fld>
            <a:endParaRPr lang="en-US"/>
          </a:p>
        </p:txBody>
      </p:sp>
    </p:spTree>
    <p:extLst>
      <p:ext uri="{BB962C8B-B14F-4D97-AF65-F5344CB8AC3E}">
        <p14:creationId xmlns:p14="http://schemas.microsoft.com/office/powerpoint/2010/main" val="564131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ct val="30000"/>
              </a:spcBef>
              <a:spcAft>
                <a:spcPts val="800"/>
              </a:spcAft>
              <a:buClrTx/>
              <a:buSzTx/>
              <a:buFontTx/>
              <a:buNone/>
              <a:tabLst>
                <a:tab pos="285750" algn="l"/>
                <a:tab pos="457200" algn="l"/>
              </a:tabLst>
              <a:defRPr/>
            </a:pPr>
            <a:r>
              <a:rPr lang="en-US" b="1" dirty="0"/>
              <a:t>TEAM’S ROLE IN PACE OF PLAY</a:t>
            </a:r>
            <a:br>
              <a:rPr lang="en-US" b="1" dirty="0"/>
            </a:br>
            <a:r>
              <a:rPr lang="en-US" sz="1800" dirty="0"/>
              <a:t>The offense also has 60 seconds to prepare to bat. While coaches may choose to huddle with their team as they come off the field, coaches should encourage their lead-off batter to gather their equipment and get ready to bat</a:t>
            </a:r>
            <a:r>
              <a:rPr lang="en-US" sz="4000" dirty="0"/>
              <a:t>.</a:t>
            </a:r>
          </a:p>
          <a:p>
            <a:pPr marL="0" marR="0">
              <a:lnSpc>
                <a:spcPct val="107000"/>
              </a:lnSpc>
              <a:spcAft>
                <a:spcPts val="800"/>
              </a:spcAft>
              <a:tabLst>
                <a:tab pos="285750" algn="l"/>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Aptos" panose="020B0004020202020204" pitchFamily="34" charset="0"/>
                <a:cs typeface="Aptos" panose="020B0004020202020204" pitchFamily="34" charset="0"/>
              </a:rPr>
              <a:t>Comments: </a:t>
            </a:r>
            <a:r>
              <a:rPr lang="en-US" sz="1200" dirty="0">
                <a:effectLst/>
                <a:latin typeface="Calibri" panose="020F0502020204030204" pitchFamily="34" charset="0"/>
                <a:ea typeface="Aptos" panose="020B0004020202020204" pitchFamily="34" charset="0"/>
                <a:cs typeface="Aptos" panose="020B0004020202020204" pitchFamily="34" charset="0"/>
              </a:rPr>
              <a:t>For the team coming to bat, coaches should encourage their lead-off batter to gather their batting equipment allowing them to be ready to bat while the remainder of the team huddles in an appropriate area that doesn’t pose a safety risk for the defense warming up.</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dirty="0">
              <a:effectLst/>
              <a:latin typeface="Calibri" panose="020F0502020204030204" pitchFamily="34" charset="0"/>
              <a:ea typeface="Aptos" panose="020B0004020202020204" pitchFamily="34" charset="0"/>
              <a:cs typeface="Aptos" panose="020B0004020202020204" pitchFamily="34" charset="0"/>
            </a:endParaRPr>
          </a:p>
          <a:p>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19</a:t>
            </a:fld>
            <a:endParaRPr lang="en-US"/>
          </a:p>
        </p:txBody>
      </p:sp>
    </p:spTree>
    <p:extLst>
      <p:ext uri="{BB962C8B-B14F-4D97-AF65-F5344CB8AC3E}">
        <p14:creationId xmlns:p14="http://schemas.microsoft.com/office/powerpoint/2010/main" val="2034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2607866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TEAM’S ROLE IN PACE OF PLAY</a:t>
            </a:r>
            <a:br>
              <a:rPr lang="en-US" b="1" dirty="0"/>
            </a:br>
            <a:r>
              <a:rPr lang="en-US" sz="1200" dirty="0"/>
              <a:t>Once the 60 seconds between innings has elapsed, the batter has 10 seconds to enter the batter’s box and the pitcher has 20 seconds to legally deliver a pitch. The pitcher also has 20 seconds to release a pitch once the ball has been returned from a previous pitch and the batter has 10 seconds to enter the batter’s box after the ball is returned. A ball or strike is added to the count, depending on the tardy party.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Aptos" panose="020B0004020202020204" pitchFamily="34" charset="0"/>
                <a:cs typeface="Aptos" panose="020B0004020202020204" pitchFamily="34" charset="0"/>
              </a:rPr>
              <a:t>Comments: </a:t>
            </a:r>
            <a:r>
              <a:rPr lang="en-US" sz="1200" dirty="0">
                <a:effectLst/>
                <a:latin typeface="Calibri" panose="020F0502020204030204" pitchFamily="34" charset="0"/>
                <a:ea typeface="Aptos" panose="020B0004020202020204" pitchFamily="34" charset="0"/>
                <a:cs typeface="Aptos" panose="020B0004020202020204" pitchFamily="34" charset="0"/>
              </a:rPr>
              <a:t>There are prescribed penalties associated with excessive time between innings. Once the allowed 60 seconds has passed, the offensive team has 10 seconds for its batter to enter the batter’s box (NFHS Rule 7-3-1). Similarly, once the allowed 60 seconds has passed, the pitcher has 20 seconds to legally deliver a pitch (NFHS Rule 6-2-3). These same time constraints exist on each pitch thrown during the game. Once the ball has been returned to the pitcher to prepare for the next pitch, the pitcher has 20 seconds to release the next pitch. Coaches who delay in calling pitches risk a penalty for exceeding the allowed 20 seconds. The same applies to the offense when a batter fails to enter the batter’s box within 10 seconds after the ball is returned to the pitcher. The respective penalties for violations of these time constraints are either a strike or a ball on the batter, depending on the tardy party.</a:t>
            </a:r>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20</a:t>
            </a:fld>
            <a:endParaRPr lang="en-US"/>
          </a:p>
        </p:txBody>
      </p:sp>
    </p:spTree>
    <p:extLst>
      <p:ext uri="{BB962C8B-B14F-4D97-AF65-F5344CB8AC3E}">
        <p14:creationId xmlns:p14="http://schemas.microsoft.com/office/powerpoint/2010/main" val="883624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TEAM’S ROLE IN PACE OF PLAY</a:t>
            </a:r>
            <a:br>
              <a:rPr lang="en-US" b="1" dirty="0"/>
            </a:br>
            <a:r>
              <a:rPr lang="en-US" sz="1200" dirty="0"/>
              <a:t>Pregame lineup exchanges should be brief and to the point. In order to start games on time, both umpires and coaches should limit talking to pertinent information during this meeting. Remember, this is not meant to be a rules clinic.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Comments: </a:t>
            </a:r>
            <a:r>
              <a:rPr lang="en-US" b="0" dirty="0"/>
              <a:t>And finally, p</a:t>
            </a:r>
            <a:r>
              <a:rPr lang="en-US" sz="1200" b="0" dirty="0"/>
              <a:t>regame </a:t>
            </a:r>
            <a:r>
              <a:rPr lang="en-US" sz="1200" dirty="0"/>
              <a:t>lineup exchanges should be brief and to the point. In order to start games on time, both umpires and coaches should limit talking to pertinent information during this meeting. </a:t>
            </a:r>
            <a:r>
              <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rPr>
              <a:t>Although it is important for all to be on the same page especially concerning any specific ground rules, </a:t>
            </a:r>
            <a:r>
              <a:rPr lang="en-US" sz="1200" dirty="0"/>
              <a:t>this is not meant to be a rules clinic.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21</a:t>
            </a:fld>
            <a:endParaRPr lang="en-US"/>
          </a:p>
        </p:txBody>
      </p:sp>
    </p:spTree>
    <p:extLst>
      <p:ext uri="{BB962C8B-B14F-4D97-AF65-F5344CB8AC3E}">
        <p14:creationId xmlns:p14="http://schemas.microsoft.com/office/powerpoint/2010/main" val="797701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SITUATIONAL AWARENESS</a:t>
            </a:r>
            <a:br>
              <a:rPr lang="en-US" b="1" dirty="0"/>
            </a:br>
            <a:r>
              <a:rPr lang="en-US" sz="1200" dirty="0"/>
              <a:t>The safety of all participants is a priority for all involved in game management. All bench and field conduct rules must be enforced, including not allowing the hitting of balls to teammates on defense once the game begins.</a:t>
            </a:r>
          </a:p>
          <a:p>
            <a:endParaRPr lang="en-US" b="1" dirty="0"/>
          </a:p>
          <a:p>
            <a:r>
              <a:rPr lang="en-US" sz="1800" b="1" kern="0" dirty="0">
                <a:effectLst/>
                <a:latin typeface="Calibri" panose="020F0502020204030204" pitchFamily="34" charset="0"/>
                <a:ea typeface="Aptos" panose="020B0004020202020204" pitchFamily="34" charset="0"/>
              </a:rPr>
              <a:t>Comments: </a:t>
            </a:r>
            <a:r>
              <a:rPr lang="en-US" sz="1800" kern="0" dirty="0">
                <a:effectLst/>
                <a:latin typeface="Calibri" panose="020F0502020204030204" pitchFamily="34" charset="0"/>
                <a:ea typeface="Aptos" panose="020B0004020202020204" pitchFamily="34" charset="0"/>
              </a:rPr>
              <a:t>Participant well-being should be a priority for all those involved in game management. Coaches and umpires can help minimize risk and injury to players by understanding and enforcing existing bench and field conduct rules. NFHS rules stipulate that once the game has begun, only the batter, runner(s), on-deck batter, coaches in the coach’s box, bat/ball shaggers or one of the nine players on defense are permitted to be outside the designated dugout/bench or designated warm-up areas (i.e. batting cage or bullpen). Additionally, during game play, hitting the ball to teammates on defense is prohibited. </a:t>
            </a:r>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22</a:t>
            </a:fld>
            <a:endParaRPr lang="en-US"/>
          </a:p>
        </p:txBody>
      </p:sp>
    </p:spTree>
    <p:extLst>
      <p:ext uri="{BB962C8B-B14F-4D97-AF65-F5344CB8AC3E}">
        <p14:creationId xmlns:p14="http://schemas.microsoft.com/office/powerpoint/2010/main" val="2771352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SITUATIONAL AWARENESS</a:t>
            </a:r>
            <a:br>
              <a:rPr lang="en-US" b="1" dirty="0"/>
            </a:br>
            <a:r>
              <a:rPr lang="en-US" sz="1200" dirty="0"/>
              <a:t>Between innings, bench personnel are permitted to engage in throwing and running activities.</a:t>
            </a:r>
          </a:p>
          <a:p>
            <a:endParaRPr lang="en-US" sz="1800" b="1" dirty="0"/>
          </a:p>
          <a:p>
            <a:pPr marL="0" marR="0"/>
            <a:r>
              <a:rPr lang="en-US" sz="1800" b="1" kern="0" dirty="0">
                <a:effectLst/>
                <a:latin typeface="Calibri" panose="020F0502020204030204" pitchFamily="34" charset="0"/>
                <a:ea typeface="Aptos" panose="020B0004020202020204" pitchFamily="34" charset="0"/>
              </a:rPr>
              <a:t>Comments: </a:t>
            </a:r>
            <a:r>
              <a:rPr lang="en-US" sz="1800" dirty="0">
                <a:effectLst/>
                <a:latin typeface="Aptos" panose="020B0004020202020204" pitchFamily="34" charset="0"/>
                <a:ea typeface="Times New Roman" panose="02020603050405020304" pitchFamily="18" charset="0"/>
                <a:cs typeface="Aptos" panose="020B0004020202020204" pitchFamily="34" charset="0"/>
              </a:rPr>
              <a:t>During the 60 seconds allowed between innings bench personnel are allowed to participate in throwing or running activities. </a:t>
            </a:r>
            <a:r>
              <a:rPr lang="en-US" sz="1800">
                <a:effectLst/>
                <a:latin typeface="Aptos" panose="020B0004020202020204" pitchFamily="34" charset="0"/>
                <a:ea typeface="Times New Roman" panose="02020603050405020304" pitchFamily="18" charset="0"/>
                <a:cs typeface="Aptos" panose="020B0004020202020204" pitchFamily="34" charset="0"/>
              </a:rPr>
              <a:t>Care should be taken to perform these activities in a manner that minimizes risk to all participants. </a:t>
            </a:r>
            <a:endParaRPr lang="en-US" sz="1800">
              <a:effectLst/>
              <a:latin typeface="Aptos" panose="020B0004020202020204" pitchFamily="34" charset="0"/>
              <a:ea typeface="Aptos" panose="020B0004020202020204" pitchFamily="34" charset="0"/>
              <a:cs typeface="Aptos" panose="020B0004020202020204" pitchFamily="34" charset="0"/>
            </a:endParaRPr>
          </a:p>
          <a:p>
            <a:endParaRPr lang="en-US" sz="1800" kern="0" dirty="0">
              <a:effectLst/>
              <a:latin typeface="Calibri" panose="020F0502020204030204" pitchFamily="34" charset="0"/>
              <a:ea typeface="Aptos" panose="020B0004020202020204" pitchFamily="34" charset="0"/>
            </a:endParaRP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23</a:t>
            </a:fld>
            <a:endParaRPr lang="en-US"/>
          </a:p>
        </p:txBody>
      </p:sp>
    </p:spTree>
    <p:extLst>
      <p:ext uri="{BB962C8B-B14F-4D97-AF65-F5344CB8AC3E}">
        <p14:creationId xmlns:p14="http://schemas.microsoft.com/office/powerpoint/2010/main" val="654032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SITUATIONAL AWARENESS</a:t>
            </a:r>
            <a:br>
              <a:rPr lang="en-US" b="1" dirty="0"/>
            </a:br>
            <a:r>
              <a:rPr lang="en-US" sz="1200" dirty="0"/>
              <a:t>If a bullpen is in an area where a foul ball or overthrow could contact a pitcher or catcher, the team should assign bench personnel with a glove to stand nearby to shield those warming up.</a:t>
            </a:r>
          </a:p>
          <a:p>
            <a:pPr marL="0" indent="0">
              <a:buNone/>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effectLst/>
                <a:latin typeface="Calibri" panose="020F0502020204030204" pitchFamily="34" charset="0"/>
                <a:ea typeface="Aptos" panose="020B0004020202020204" pitchFamily="34" charset="0"/>
                <a:cs typeface="Aptos" panose="020B0004020202020204" pitchFamily="34" charset="0"/>
              </a:rPr>
              <a:t>Comments: </a:t>
            </a:r>
            <a:r>
              <a:rPr lang="en-US" sz="1800" dirty="0">
                <a:effectLst/>
                <a:latin typeface="Calibri" panose="020F0502020204030204" pitchFamily="34" charset="0"/>
                <a:ea typeface="Aptos" panose="020B0004020202020204" pitchFamily="34" charset="0"/>
                <a:cs typeface="Aptos" panose="020B0004020202020204" pitchFamily="34" charset="0"/>
              </a:rPr>
              <a:t>Field structure and dugout protection vary from facility to facility. Team personnel should assess and be aware of potential hazards associated with foul balls and overthrows. For example, if a bullpen is in an area where a foul ball or overthrow could contact the pitcher or catcher, the team might assign bench personnel with a glove to stand nearby to shield those warming up.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24</a:t>
            </a:fld>
            <a:endParaRPr lang="en-US"/>
          </a:p>
        </p:txBody>
      </p:sp>
    </p:spTree>
    <p:extLst>
      <p:ext uri="{BB962C8B-B14F-4D97-AF65-F5344CB8AC3E}">
        <p14:creationId xmlns:p14="http://schemas.microsoft.com/office/powerpoint/2010/main" val="3885477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SITUATIONAL AWARENESS</a:t>
            </a:r>
            <a:br>
              <a:rPr lang="en-US" b="1" dirty="0"/>
            </a:br>
            <a:r>
              <a:rPr lang="en-US" sz="1200" dirty="0"/>
              <a:t>On-deck batters should be aware of potential foul balls and overthrows and be prepared to move as necessary to avoid contact. By rule, on-deck batters MUST use the on-deck circle closest to their own dugout.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kern="0" dirty="0">
                <a:effectLst/>
                <a:latin typeface="Calibri" panose="020F0502020204030204" pitchFamily="34" charset="0"/>
                <a:ea typeface="Aptos" panose="020B0004020202020204" pitchFamily="34" charset="0"/>
              </a:rPr>
              <a:t>Comments: </a:t>
            </a:r>
            <a:r>
              <a:rPr lang="en-US" sz="1800" kern="0" dirty="0">
                <a:effectLst/>
                <a:latin typeface="Calibri" panose="020F0502020204030204" pitchFamily="34" charset="0"/>
                <a:ea typeface="Aptos" panose="020B0004020202020204" pitchFamily="34" charset="0"/>
              </a:rPr>
              <a:t>On-deck batters should be mindful of potential foul balls and overthrows and be prepared to move as necessary to avoid contact. On-deck batters must use the on-deck circle closest to their own dugout. </a:t>
            </a: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25</a:t>
            </a:fld>
            <a:endParaRPr lang="en-US"/>
          </a:p>
        </p:txBody>
      </p:sp>
    </p:spTree>
    <p:extLst>
      <p:ext uri="{BB962C8B-B14F-4D97-AF65-F5344CB8AC3E}">
        <p14:creationId xmlns:p14="http://schemas.microsoft.com/office/powerpoint/2010/main" val="69117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Rule 1-8-6: </a:t>
            </a:r>
            <a:r>
              <a:rPr lang="en-US" sz="1200" b="0" dirty="0"/>
              <a:t>A c</a:t>
            </a:r>
            <a:r>
              <a:rPr lang="en-US" sz="1200" dirty="0">
                <a:solidFill>
                  <a:srgbClr val="414B56"/>
                </a:solidFill>
                <a:latin typeface="Calibri"/>
              </a:rPr>
              <a:t>oach is permitted to use electronic devices in the dugout for one-way communication to the catcher while the team is on defense. </a:t>
            </a:r>
            <a:r>
              <a:rPr lang="en-US" sz="1800" dirty="0">
                <a:effectLst/>
                <a:latin typeface="Calibri" panose="020F0502020204030204" pitchFamily="34" charset="0"/>
                <a:ea typeface="Calibri" panose="020F0502020204030204" pitchFamily="34" charset="0"/>
              </a:rPr>
              <a:t>The penalty from Rule 3-6-11 was added to Rule 1-8-6 as well, with violators subject to ejection unless the offense is ruled to be of a minor nature.</a:t>
            </a:r>
            <a:endParaRPr lang="en-US" sz="1200" dirty="0">
              <a:solidFill>
                <a:srgbClr val="414B56"/>
              </a:solidFill>
              <a:latin typeface="Calibri"/>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Rationale: </a:t>
            </a:r>
            <a:r>
              <a:rPr lang="en-US" sz="1800" dirty="0">
                <a:effectLst/>
                <a:latin typeface="Calibri" panose="020F0502020204030204" pitchFamily="34" charset="0"/>
                <a:ea typeface="Calibri" panose="020F0502020204030204" pitchFamily="34" charset="0"/>
                <a:cs typeface="Calibri" panose="020F0502020204030204" pitchFamily="34" charset="0"/>
              </a:rPr>
              <a:t>The committee has made these changes to support the use of emerging technology within the sport of softball. Being a permissive rule, the use of this one-way electronic communication will allow those who choose to embrace the technology an additional option to communicate with the catcher while on defense.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Comments: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A high school softball coach will be able to use electronic devices in the dugout for one-way communication to the catcher while the team is on defense beginning in 2025.</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change is the result of analysis of current data, state association experimentation and a positive response from the membership. The committee has made these changes to support the use of emerging technology within the sport of softball. Being a permissive rule, the use of this one-way electronic communication will allow those who choose to embrace the technology an additional option to communicate with the catcher while on defense. It will also maintain the ability for those who prefer a more traditional approach to communicate using signals or a playbook/</a:t>
            </a:r>
            <a:r>
              <a:rPr lang="en-US" sz="1800" kern="100" dirty="0" err="1">
                <a:effectLst/>
                <a:latin typeface="Calibri" panose="020F0502020204030204" pitchFamily="34" charset="0"/>
                <a:ea typeface="Aptos" panose="020B0004020202020204" pitchFamily="34" charset="0"/>
                <a:cs typeface="Times New Roman" panose="02020603050405020304" pitchFamily="18" charset="0"/>
              </a:rPr>
              <a:t>playcard</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to continue that approach. Accommodating one-way communication to the catcher brought new language to two different sections of the NFHS Softball Rules Book, starting with Rule 1-8-6. Devices such as earpieces, electronic bands and smartwatches are now permitted as an EXCEPTION within the rule provided the player does not utilize said device to return correspondence to the coaching staff. Since both rules were updated for this change, the penalty from Rule 3-6-11 was added to Rule 1-8-6 as well, with violators subject to ejection unless the offense is ruled to be of a minor nature. This penalty has been in place for Rule 3-6-11 allowing the umpire to issue a warning if the offense is minor and then eject if the offense is repeated.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64925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R="0" lvl="0" algn="l" defTabSz="914400" rtl="0" eaLnBrk="1" fontAlgn="base" latinLnBrk="0" hangingPunct="1">
              <a:lnSpc>
                <a:spcPct val="100000"/>
              </a:lnSpc>
              <a:spcBef>
                <a:spcPct val="0"/>
              </a:spcBef>
              <a:spcAft>
                <a:spcPct val="0"/>
              </a:spcAft>
              <a:buClrTx/>
              <a:buSzTx/>
              <a:tabLst/>
              <a:defRPr/>
            </a:pPr>
            <a:r>
              <a:rPr lang="en-US" sz="1200" b="1" dirty="0"/>
              <a:t>Rule 3-6-11: </a:t>
            </a:r>
            <a:r>
              <a:rPr lang="en-US" sz="1200" dirty="0">
                <a:solidFill>
                  <a:srgbClr val="414B56"/>
                </a:solidFill>
                <a:latin typeface="Calibri"/>
              </a:rPr>
              <a:t>Communication may only be to the catcher and may not be to any other player on defense or to any offensive player. While players other than the catcher are permitted to use jewelry, such as watches, they may not use them for the purpose of receiving communication from the dugout. Violators are subject to ejection unless the offense is ruled to be minor in nature.</a:t>
            </a:r>
            <a:endParaRPr kumimoji="0" lang="en-US" sz="1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200" b="1" dirty="0"/>
            </a:br>
            <a:r>
              <a:rPr lang="en-US" sz="1200" b="1" dirty="0"/>
              <a:t>Rationale: </a:t>
            </a:r>
            <a:r>
              <a:rPr lang="en-US" sz="1800" dirty="0">
                <a:effectLst/>
                <a:latin typeface="Calibri" panose="020F0502020204030204" pitchFamily="34" charset="0"/>
                <a:ea typeface="Arial" panose="020B0604020202020204" pitchFamily="34" charset="0"/>
                <a:cs typeface="Times New Roman" panose="02020603050405020304" pitchFamily="18" charset="0"/>
              </a:rPr>
              <a:t>Clarifies that a coach may us an electronic device for one-way communication to the catcher while the team is on defense.</a:t>
            </a: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Comments: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penalty has been in place for Rule 3-6-11 allowing the umpire to issue a warning if the offense is minor and then eject if the offense is repeated. In addition to permitting the one-way communication devices, the updated version of Rule 3-6-11 regarding Bench and Field Conduct specifies that coaches are prohibited from using the device to communicate with any other team member while on defense or any team member while on offense and the coach cannot use the device outside the dugout/bench area.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59206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Rule 3-6-11: </a:t>
            </a:r>
            <a:r>
              <a:rPr lang="en-US" sz="1200" dirty="0">
                <a:solidFill>
                  <a:srgbClr val="414B56"/>
                </a:solidFill>
                <a:latin typeface="Calibri"/>
              </a:rPr>
              <a:t>The catcher is not required to remove the one-way communication device while on offense but may not use the device to receive communication.</a:t>
            </a:r>
            <a:endParaRPr kumimoji="0" lang="en-US" sz="1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200" b="1" dirty="0"/>
            </a:br>
            <a:r>
              <a:rPr lang="en-US" sz="1200" b="1" dirty="0"/>
              <a:t>Rationale: </a:t>
            </a:r>
            <a:r>
              <a:rPr lang="en-US" sz="1800" dirty="0">
                <a:solidFill>
                  <a:srgbClr val="000000"/>
                </a:solidFill>
                <a:effectLst/>
                <a:latin typeface="Calibri" panose="020F0502020204030204" pitchFamily="34" charset="0"/>
                <a:ea typeface="Arial" panose="020B0604020202020204" pitchFamily="34" charset="0"/>
              </a:rPr>
              <a:t>This rule change</a:t>
            </a:r>
            <a:r>
              <a:rPr lang="en-US" sz="1800" b="1" dirty="0">
                <a:solidFill>
                  <a:srgbClr val="000000"/>
                </a:solidFill>
                <a:effectLst/>
                <a:latin typeface="Calibri" panose="020F0502020204030204" pitchFamily="34" charset="0"/>
                <a:ea typeface="Arial" panose="020B0604020202020204" pitchFamily="34" charset="0"/>
              </a:rPr>
              <a:t> </a:t>
            </a:r>
            <a:r>
              <a:rPr lang="en-US" sz="1800" dirty="0">
                <a:effectLst/>
                <a:latin typeface="Calibri" panose="020F0502020204030204" pitchFamily="34" charset="0"/>
                <a:ea typeface="Calibri" panose="020F0502020204030204" pitchFamily="34" charset="0"/>
              </a:rPr>
              <a:t>specifies that coaches are prohibited from using the device to communicate with any other team member while on defense or any team member while on offense and the coach cannot use the device outside the dugout/bench area.</a:t>
            </a:r>
            <a:br>
              <a:rPr lang="en-US" sz="1800" dirty="0">
                <a:effectLst/>
                <a:latin typeface="Calibri" panose="020F0502020204030204" pitchFamily="34" charset="0"/>
                <a:ea typeface="Calibri" panose="020F0502020204030204" pitchFamily="34" charset="0"/>
              </a:rPr>
            </a:br>
            <a:endParaRPr lang="en-US" sz="1200" b="1" dirty="0"/>
          </a:p>
          <a:p>
            <a:pPr marL="0" marR="0" fontAlgn="base"/>
            <a:r>
              <a:rPr lang="en-US" sz="1200" b="1" dirty="0"/>
              <a:t>Comments: </a:t>
            </a: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Although this rule change only allows communication to the catcher while on defense, earpieces and devices are often difficult to remove. With this in mind, the catcher is not required to remove the one-way communication device when on offense but the device may not be used for communication purposes.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7843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Rule 9-3-2b: </a:t>
            </a:r>
            <a:r>
              <a:rPr kumimoji="0" lang="en-US" sz="1200" b="0" i="0" u="none" strike="noStrike" kern="1200" cap="none" spc="0" normalizeH="0" baseline="0" noProof="0" dirty="0">
                <a:ln>
                  <a:noFill/>
                </a:ln>
                <a:solidFill>
                  <a:srgbClr val="414B56"/>
                </a:solidFill>
                <a:effectLst/>
                <a:uLnTx/>
                <a:uFillTx/>
                <a:latin typeface="Arial" pitchFamily="34" charset="0"/>
                <a:ea typeface="+mn-ea"/>
                <a:cs typeface="Arial" pitchFamily="34" charset="0"/>
              </a:rPr>
              <a:t>If a batter-runner is awarded first base due to a baserunner’s interference, the batter-runner is credited with a fielder’s choice, not a base hit</a:t>
            </a:r>
            <a:r>
              <a:rPr kumimoji="0" lang="en-US" sz="1100" b="0" i="0" u="none" strike="noStrike" kern="1200" cap="none" spc="0" normalizeH="0" baseline="0" noProof="0" dirty="0">
                <a:ln>
                  <a:noFill/>
                </a:ln>
                <a:solidFill>
                  <a:srgbClr val="414B56"/>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200" b="1" dirty="0"/>
            </a:br>
            <a:r>
              <a:rPr lang="en-US" sz="1200" b="1" dirty="0"/>
              <a:t>Rationale: </a:t>
            </a:r>
            <a:r>
              <a:rPr lang="en-US" sz="1800" dirty="0">
                <a:effectLst/>
                <a:latin typeface="Calibri" panose="020F0502020204030204" pitchFamily="34" charset="0"/>
                <a:ea typeface="Calibri" panose="020F0502020204030204" pitchFamily="34" charset="0"/>
                <a:cs typeface="Calibri" panose="020F0502020204030204" pitchFamily="34" charset="0"/>
              </a:rPr>
              <a:t>This change corrects an error in the rules book that awarded a base hit in this instance. </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Comments: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For the purpose of official scorekeeping, if a baserunner is declared out for being hit by a fair batted ball the batter-runner is credited with a fielder’s choice in the scorebook. A runner being hit with a batted ball is a form of interference and is covered in Rule 8-6-11 which specifies that the runner is out and it also lists that the batter-runner is credited with a fielder's choice. Previously, this play was scored as a base hit for the batter.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indent="0">
              <a:buFont typeface="Arial" panose="020B0604020202020204" pitchFamily="34" charset="0"/>
              <a:buNone/>
              <a:defRPr/>
            </a:pPr>
            <a:endParaRPr kumimoji="0" lang="en-US" sz="1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04235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7</a:t>
            </a:fld>
            <a:endParaRPr lang="en-US"/>
          </a:p>
        </p:txBody>
      </p:sp>
    </p:spTree>
    <p:extLst>
      <p:ext uri="{BB962C8B-B14F-4D97-AF65-F5344CB8AC3E}">
        <p14:creationId xmlns:p14="http://schemas.microsoft.com/office/powerpoint/2010/main" val="247064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Rule 1-6-6: </a:t>
            </a:r>
            <a:r>
              <a:rPr lang="en-US" sz="1200" dirty="0"/>
              <a:t>Batting helmets shall be equipped with a face protector that is certified by SEI to meet the NOCSAE standard.</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200" b="1" dirty="0"/>
            </a:br>
            <a:r>
              <a:rPr lang="en-US" sz="1200" b="1" dirty="0"/>
              <a:t>Rationale: </a:t>
            </a:r>
            <a:r>
              <a:rPr lang="en-US" sz="1800" dirty="0">
                <a:effectLst/>
                <a:latin typeface="Aptos" panose="020B0004020202020204" pitchFamily="34" charset="0"/>
                <a:ea typeface="Aptos" panose="020B0004020202020204" pitchFamily="34" charset="0"/>
                <a:cs typeface="Aptos" panose="020B0004020202020204" pitchFamily="34" charset="0"/>
              </a:rPr>
              <a:t>NOCSAE has requested that the language be modified to more clearly represent the certification process.</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8</a:t>
            </a:fld>
            <a:endParaRPr lang="en-US"/>
          </a:p>
        </p:txBody>
      </p:sp>
    </p:spTree>
    <p:extLst>
      <p:ext uri="{BB962C8B-B14F-4D97-AF65-F5344CB8AC3E}">
        <p14:creationId xmlns:p14="http://schemas.microsoft.com/office/powerpoint/2010/main" val="129531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Rule 1-7-1: </a:t>
            </a:r>
            <a:r>
              <a:rPr lang="en-US" sz="1800" dirty="0"/>
              <a:t>The catcher shall wear a catcher’s helmet and mask combination that has been certified by SEI to meet the NOCSAE standard at the time of manufacture.</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200" b="1" dirty="0"/>
            </a:br>
            <a:r>
              <a:rPr lang="en-US" sz="1200" b="1" dirty="0"/>
              <a:t>Rationale: </a:t>
            </a:r>
            <a:r>
              <a:rPr lang="en-US" sz="1800" dirty="0">
                <a:effectLst/>
                <a:latin typeface="Aptos" panose="020B0004020202020204" pitchFamily="34" charset="0"/>
                <a:ea typeface="Aptos" panose="020B0004020202020204" pitchFamily="34" charset="0"/>
                <a:cs typeface="Aptos" panose="020B0004020202020204" pitchFamily="34" charset="0"/>
              </a:rPr>
              <a:t>NOCSAE has requested that the language be modified to more clearly represent the certification process.</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9</a:t>
            </a:fld>
            <a:endParaRPr lang="en-US"/>
          </a:p>
        </p:txBody>
      </p:sp>
    </p:spTree>
    <p:extLst>
      <p:ext uri="{BB962C8B-B14F-4D97-AF65-F5344CB8AC3E}">
        <p14:creationId xmlns:p14="http://schemas.microsoft.com/office/powerpoint/2010/main" val="2624525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descr="A person in a white uniform holding a baseball glove">
            <a:extLst>
              <a:ext uri="{FF2B5EF4-FFF2-40B4-BE49-F238E27FC236}">
                <a16:creationId xmlns:a16="http://schemas.microsoft.com/office/drawing/2014/main" id="{C0073B48-E9F3-505E-B449-AC1DEE9DE7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13"/>
            <a:ext cx="12192000" cy="4408510"/>
          </a:xfrm>
          <a:prstGeom prst="rect">
            <a:avLst/>
          </a:prstGeom>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descr="A person in a white uniform holding a baseball glove&#10;&#10;Description automatically generated">
            <a:extLst>
              <a:ext uri="{FF2B5EF4-FFF2-40B4-BE49-F238E27FC236}">
                <a16:creationId xmlns:a16="http://schemas.microsoft.com/office/drawing/2014/main" id="{1BE4E46B-B85B-DE80-DE52-BFF4D30718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0"/>
            <a:ext cx="12192000" cy="4408510"/>
          </a:xfrm>
          <a:prstGeom prst="rect">
            <a:avLst/>
          </a:prstGeom>
        </p:spPr>
      </p:pic>
      <p:pic>
        <p:nvPicPr>
          <p:cNvPr id="8" name="Picture 7" descr="A person in a white uniform holding a baseball glove&#10;&#10;Description automatically generated">
            <a:extLst>
              <a:ext uri="{FF2B5EF4-FFF2-40B4-BE49-F238E27FC236}">
                <a16:creationId xmlns:a16="http://schemas.microsoft.com/office/drawing/2014/main" id="{A894DFE5-88A2-C035-49DE-32F5F61B5A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03"/>
            <a:ext cx="12192000" cy="4408510"/>
          </a:xfrm>
          <a:prstGeom prst="rect">
            <a:avLst/>
          </a:prstGeom>
        </p:spPr>
      </p:pic>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259671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7" name="Picture 6" descr="A person in a white uniform holding a baseball glove&#10;&#10;Description automatically generated">
            <a:extLst>
              <a:ext uri="{FF2B5EF4-FFF2-40B4-BE49-F238E27FC236}">
                <a16:creationId xmlns:a16="http://schemas.microsoft.com/office/drawing/2014/main" id="{42E101A7-B072-C02F-CBE9-253010015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84"/>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632401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8" name="Picture 7" descr="A person in a white uniform holding a baseball glove&#10;&#10;Description automatically generated">
            <a:extLst>
              <a:ext uri="{FF2B5EF4-FFF2-40B4-BE49-F238E27FC236}">
                <a16:creationId xmlns:a16="http://schemas.microsoft.com/office/drawing/2014/main" id="{4153A16B-6197-BD29-EAD7-815B6251DE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03"/>
            <a:ext cx="12192000" cy="4408510"/>
          </a:xfrm>
          <a:prstGeom prst="rect">
            <a:avLst/>
          </a:prstGeom>
        </p:spPr>
      </p:pic>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1/13/2025</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8" name="Picture 7" descr="A person in a white uniform holding a baseball glove&#10;&#10;Description automatically generated">
            <a:extLst>
              <a:ext uri="{FF2B5EF4-FFF2-40B4-BE49-F238E27FC236}">
                <a16:creationId xmlns:a16="http://schemas.microsoft.com/office/drawing/2014/main" id="{7C7BBC9B-C5CC-83F5-4EBD-76F93E7BAF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8510"/>
          </a:xfrm>
          <a:prstGeom prst="rect">
            <a:avLst/>
          </a:prstGeom>
        </p:spPr>
      </p:pic>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E292331E-9DC5-D583-B354-17AB8C5AF3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285315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1/13/2025</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1/13/2025</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1/13/2025</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1/13/2025</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1/13/2025</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1/13/2025</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1/13/2025</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1/13/2025</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30" r:id="rId9"/>
    <p:sldLayoutId id="2147483825" r:id="rId10"/>
    <p:sldLayoutId id="2147483826" r:id="rId11"/>
    <p:sldLayoutId id="2147483827" r:id="rId12"/>
    <p:sldLayoutId id="2147483828" r:id="rId13"/>
    <p:sldLayoutId id="2147483829"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a:xfrm>
            <a:off x="237067" y="3091816"/>
            <a:ext cx="11772053" cy="1241425"/>
          </a:xfrm>
        </p:spPr>
        <p:txBody>
          <a:bodyPr/>
          <a:lstStyle/>
          <a:p>
            <a:pPr algn="ctr"/>
            <a:r>
              <a:rPr lang="en-US" sz="4000" dirty="0"/>
              <a:t>2025 NFHS Softball rules </a:t>
            </a:r>
            <a:r>
              <a:rPr lang="en-US" sz="4000" dirty="0" err="1"/>
              <a:t>powerpoint</a:t>
            </a:r>
            <a:endParaRPr lang="en-US" sz="4000" dirty="0"/>
          </a:p>
        </p:txBody>
      </p:sp>
      <p:sp>
        <p:nvSpPr>
          <p:cNvPr id="4" name="Subtitle 3">
            <a:extLst>
              <a:ext uri="{FF2B5EF4-FFF2-40B4-BE49-F238E27FC236}">
                <a16:creationId xmlns:a16="http://schemas.microsoft.com/office/drawing/2014/main" id="{5446AC9A-1F48-4526-9DD1-AB4700D03743}"/>
              </a:ext>
            </a:extLst>
          </p:cNvPr>
          <p:cNvSpPr>
            <a:spLocks noGrp="1"/>
          </p:cNvSpPr>
          <p:nvPr>
            <p:ph type="subTitle" idx="1"/>
          </p:nvPr>
        </p:nvSpPr>
        <p:spPr/>
        <p:txBody>
          <a:bodyPr/>
          <a:lstStyle/>
          <a:p>
            <a:r>
              <a:rPr lang="en-US" dirty="0"/>
              <a:t>Rule Changes</a:t>
            </a:r>
            <a:br>
              <a:rPr lang="en-US" dirty="0"/>
            </a:br>
            <a:r>
              <a:rPr lang="en-US" dirty="0"/>
              <a:t>Major Editorial Changes</a:t>
            </a:r>
            <a:br>
              <a:rPr lang="en-US" dirty="0"/>
            </a:br>
            <a:r>
              <a:rPr lang="en-US" dirty="0"/>
              <a:t>Points of Emphasis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90D70-6706-E453-B033-476F4917E4E6}"/>
              </a:ext>
            </a:extLst>
          </p:cNvPr>
          <p:cNvSpPr>
            <a:spLocks noGrp="1"/>
          </p:cNvSpPr>
          <p:nvPr>
            <p:ph type="title"/>
          </p:nvPr>
        </p:nvSpPr>
        <p:spPr/>
        <p:txBody>
          <a:bodyPr/>
          <a:lstStyle/>
          <a:p>
            <a:r>
              <a:rPr lang="en-US" dirty="0"/>
              <a:t>Replant </a:t>
            </a:r>
            <a:br>
              <a:rPr lang="en-US" dirty="0"/>
            </a:br>
            <a:r>
              <a:rPr lang="en-US" dirty="0"/>
              <a:t>2-47</a:t>
            </a:r>
          </a:p>
        </p:txBody>
      </p:sp>
      <p:sp>
        <p:nvSpPr>
          <p:cNvPr id="3" name="Content Placeholder 2">
            <a:extLst>
              <a:ext uri="{FF2B5EF4-FFF2-40B4-BE49-F238E27FC236}">
                <a16:creationId xmlns:a16="http://schemas.microsoft.com/office/drawing/2014/main" id="{55B9BBE8-0E95-E3CE-56E1-F8F15A5E958A}"/>
              </a:ext>
            </a:extLst>
          </p:cNvPr>
          <p:cNvSpPr>
            <a:spLocks noGrp="1"/>
          </p:cNvSpPr>
          <p:nvPr>
            <p:ph idx="1"/>
          </p:nvPr>
        </p:nvSpPr>
        <p:spPr>
          <a:xfrm>
            <a:off x="2015836" y="5452335"/>
            <a:ext cx="9601199" cy="979638"/>
          </a:xfrm>
        </p:spPr>
        <p:txBody>
          <a:bodyPr/>
          <a:lstStyle/>
          <a:p>
            <a:pPr marL="0" indent="0">
              <a:buNone/>
            </a:pPr>
            <a:r>
              <a:rPr lang="en-US" sz="2000" dirty="0"/>
              <a:t>A replant of the pivot foot occurs when the pitcher pushes off the playing surface from anywhere other than the pitcher’s plate </a:t>
            </a:r>
            <a:r>
              <a:rPr lang="en-US" sz="2000" u="sng" dirty="0">
                <a:solidFill>
                  <a:srgbClr val="FF0000"/>
                </a:solidFill>
              </a:rPr>
              <a:t>resulting in the non-pivot foot becoming closer to home plate</a:t>
            </a:r>
            <a:r>
              <a:rPr lang="en-US" sz="2000" dirty="0">
                <a:solidFill>
                  <a:srgbClr val="00205B"/>
                </a:solidFill>
              </a:rPr>
              <a:t> </a:t>
            </a:r>
            <a:r>
              <a:rPr lang="en-US" sz="2000" dirty="0"/>
              <a:t>prior to the act of delivering the pitch.</a:t>
            </a:r>
            <a:r>
              <a:rPr lang="en-US" sz="2000" u="sng" dirty="0"/>
              <a:t> </a:t>
            </a:r>
          </a:p>
        </p:txBody>
      </p:sp>
      <p:sp>
        <p:nvSpPr>
          <p:cNvPr id="4" name="Footer Placeholder 3">
            <a:extLst>
              <a:ext uri="{FF2B5EF4-FFF2-40B4-BE49-F238E27FC236}">
                <a16:creationId xmlns:a16="http://schemas.microsoft.com/office/drawing/2014/main" id="{99813C6C-8703-0A4D-DFE6-B3538F87AE83}"/>
              </a:ext>
            </a:extLst>
          </p:cNvPr>
          <p:cNvSpPr>
            <a:spLocks noGrp="1"/>
          </p:cNvSpPr>
          <p:nvPr>
            <p:ph type="ftr" sz="quarter" idx="11"/>
          </p:nvPr>
        </p:nvSpPr>
        <p:spPr/>
        <p:txBody>
          <a:bodyPr/>
          <a:lstStyle/>
          <a:p>
            <a:pPr>
              <a:defRPr/>
            </a:pPr>
            <a:r>
              <a:rPr lang="en-US"/>
              <a:t>www.nfhs.org</a:t>
            </a:r>
          </a:p>
        </p:txBody>
      </p:sp>
      <p:pic>
        <p:nvPicPr>
          <p:cNvPr id="6" name="Picture 5" descr="A person throwing a softball&#10;&#10;Description automatically generated">
            <a:extLst>
              <a:ext uri="{FF2B5EF4-FFF2-40B4-BE49-F238E27FC236}">
                <a16:creationId xmlns:a16="http://schemas.microsoft.com/office/drawing/2014/main" id="{A19681E4-A612-F3E7-8AD3-EC64EA24E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751" y="2065721"/>
            <a:ext cx="7458060" cy="3345450"/>
          </a:xfrm>
          <a:prstGeom prst="rect">
            <a:avLst/>
          </a:prstGeom>
        </p:spPr>
      </p:pic>
    </p:spTree>
    <p:extLst>
      <p:ext uri="{BB962C8B-B14F-4D97-AF65-F5344CB8AC3E}">
        <p14:creationId xmlns:p14="http://schemas.microsoft.com/office/powerpoint/2010/main" val="28754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Uniforms, player equipment</a:t>
            </a:r>
            <a:br>
              <a:rPr lang="en-US" dirty="0"/>
            </a:br>
            <a:r>
              <a:rPr lang="en-US" dirty="0"/>
              <a:t>3-2-3</a:t>
            </a:r>
          </a:p>
        </p:txBody>
      </p:sp>
      <p:sp>
        <p:nvSpPr>
          <p:cNvPr id="3" name="Content Placeholder 2">
            <a:extLst>
              <a:ext uri="{FF2B5EF4-FFF2-40B4-BE49-F238E27FC236}">
                <a16:creationId xmlns:a16="http://schemas.microsoft.com/office/drawing/2014/main" id="{05D1FD5E-F413-F7DB-93D1-0CD294BA05BF}"/>
              </a:ext>
            </a:extLst>
          </p:cNvPr>
          <p:cNvSpPr>
            <a:spLocks noGrp="1"/>
          </p:cNvSpPr>
          <p:nvPr>
            <p:ph idx="1"/>
          </p:nvPr>
        </p:nvSpPr>
        <p:spPr>
          <a:xfrm>
            <a:off x="6640497" y="2266173"/>
            <a:ext cx="5348303" cy="1669002"/>
          </a:xfrm>
        </p:spPr>
        <p:txBody>
          <a:bodyPr/>
          <a:lstStyle/>
          <a:p>
            <a:pPr marL="0" indent="0">
              <a:buNone/>
            </a:pPr>
            <a:r>
              <a:rPr lang="en-US" sz="2400" u="sng" dirty="0">
                <a:solidFill>
                  <a:srgbClr val="FF0000"/>
                </a:solidFill>
              </a:rPr>
              <a:t>Each portion of </a:t>
            </a:r>
            <a:r>
              <a:rPr lang="en-US" sz="2400" dirty="0"/>
              <a:t>the school’s official uniform may bear a single manufacturer’s logo/trademark/reference as long as each does not exceed 2 ¼ square inches.</a:t>
            </a:r>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pic>
        <p:nvPicPr>
          <p:cNvPr id="6" name="Picture 5" descr="A silhouette of a person wearing a helmet&#10;&#10;Description automatically generated">
            <a:extLst>
              <a:ext uri="{FF2B5EF4-FFF2-40B4-BE49-F238E27FC236}">
                <a16:creationId xmlns:a16="http://schemas.microsoft.com/office/drawing/2014/main" id="{0ED64D14-7841-D91F-268D-C5416E23B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871" y="2059620"/>
            <a:ext cx="4255706" cy="4352794"/>
          </a:xfrm>
          <a:prstGeom prst="rect">
            <a:avLst/>
          </a:prstGeom>
        </p:spPr>
      </p:pic>
    </p:spTree>
    <p:extLst>
      <p:ext uri="{BB962C8B-B14F-4D97-AF65-F5344CB8AC3E}">
        <p14:creationId xmlns:p14="http://schemas.microsoft.com/office/powerpoint/2010/main" val="704635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Bench and field conduct, Umpiring</a:t>
            </a:r>
            <a:br>
              <a:rPr lang="en-US" dirty="0"/>
            </a:br>
            <a:r>
              <a:rPr lang="en-US" dirty="0"/>
              <a:t>3-6-12, 10-1-6</a:t>
            </a:r>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79FA7687-802A-5BA4-B92F-43B294F8FAA9}"/>
              </a:ext>
            </a:extLst>
          </p:cNvPr>
          <p:cNvSpPr txBox="1"/>
          <p:nvPr/>
        </p:nvSpPr>
        <p:spPr>
          <a:xfrm>
            <a:off x="1813809" y="2098623"/>
            <a:ext cx="9691141"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2800" kern="100" dirty="0">
                <a:effectLst/>
                <a:latin typeface="Calibri" panose="020F0502020204030204" pitchFamily="34" charset="0"/>
                <a:ea typeface="Aptos" panose="020B0004020202020204" pitchFamily="34" charset="0"/>
                <a:cs typeface="Times New Roman" panose="02020603050405020304" pitchFamily="18" charset="0"/>
              </a:rPr>
              <a:t>The rules prohibiting the use of any form of alcohol, illicit substances or tobacco now include participants, coaches, game officials beginning with the arrival at the competition site until departure from the site following the game.</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97797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Dead ball table</a:t>
            </a:r>
            <a:br>
              <a:rPr lang="en-US" dirty="0"/>
            </a:br>
            <a:r>
              <a:rPr lang="en-US" dirty="0"/>
              <a:t>5-1  </a:t>
            </a:r>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79FA7687-802A-5BA4-B92F-43B294F8FAA9}"/>
              </a:ext>
            </a:extLst>
          </p:cNvPr>
          <p:cNvSpPr txBox="1"/>
          <p:nvPr/>
        </p:nvSpPr>
        <p:spPr>
          <a:xfrm>
            <a:off x="1813809" y="2098623"/>
            <a:ext cx="9691141" cy="4213269"/>
          </a:xfrm>
          <a:prstGeom prst="rect">
            <a:avLst/>
          </a:prstGeom>
          <a:noFill/>
        </p:spPr>
        <p:txBody>
          <a:bodyPr wrap="square">
            <a:spAutoFit/>
          </a:bodyPr>
          <a:lstStyle/>
          <a:p>
            <a:pPr marL="0" marR="0">
              <a:lnSpc>
                <a:spcPct val="115000"/>
              </a:lnSpc>
              <a:spcBef>
                <a:spcPts val="0"/>
              </a:spcBef>
              <a:spcAft>
                <a:spcPts val="0"/>
              </a:spcAft>
            </a:pPr>
            <a:r>
              <a:rPr lang="en-US" sz="1800" b="1" dirty="0">
                <a:solidFill>
                  <a:srgbClr val="000000"/>
                </a:solidFill>
                <a:effectLst/>
                <a:latin typeface="Calibri" panose="020F0502020204030204" pitchFamily="34" charset="0"/>
                <a:ea typeface="'calibri',sans-serif"/>
              </a:rPr>
              <a:t>BALL DEAD IMMEDIATELY</a:t>
            </a:r>
            <a:br>
              <a:rPr lang="en-US" sz="1800" dirty="0">
                <a:solidFill>
                  <a:srgbClr val="000000"/>
                </a:solidFill>
                <a:effectLst/>
                <a:latin typeface="Calibri" panose="020F0502020204030204" pitchFamily="34" charset="0"/>
                <a:ea typeface="'calibri',sans-serif"/>
              </a:rPr>
            </a:br>
            <a:r>
              <a:rPr lang="en-US" sz="1800" dirty="0">
                <a:solidFill>
                  <a:srgbClr val="000000"/>
                </a:solidFill>
                <a:effectLst/>
                <a:latin typeface="Calibri" panose="020F0502020204030204" pitchFamily="34" charset="0"/>
                <a:ea typeface="'calibri',sans-serif"/>
              </a:rPr>
              <a:t>19. Awards or Penalties/References 5-1-1i </a:t>
            </a:r>
            <a:r>
              <a:rPr lang="en-US" sz="1800" strike="sngStrike" dirty="0">
                <a:solidFill>
                  <a:srgbClr val="FF0000"/>
                </a:solidFill>
                <a:effectLst/>
                <a:latin typeface="Calibri" panose="020F0502020204030204" pitchFamily="34" charset="0"/>
                <a:ea typeface="'calibri',sans-serif"/>
              </a:rPr>
              <a:t>NOTE</a:t>
            </a:r>
            <a:r>
              <a:rPr lang="en-US" sz="1800" dirty="0">
                <a:solidFill>
                  <a:srgbClr val="000000"/>
                </a:solidFill>
                <a:effectLst/>
                <a:latin typeface="Calibri" panose="020F0502020204030204" pitchFamily="34" charset="0"/>
                <a:ea typeface="'calibri',sans-serif"/>
              </a:rPr>
              <a:t>, 8-4-3h.</a:t>
            </a:r>
            <a:br>
              <a:rPr lang="en-US" sz="1800" dirty="0">
                <a:solidFill>
                  <a:srgbClr val="000000"/>
                </a:solidFill>
                <a:effectLst/>
                <a:latin typeface="Calibri" panose="020F0502020204030204" pitchFamily="34" charset="0"/>
                <a:ea typeface="'calibri',sans-serif"/>
              </a:rPr>
            </a:br>
            <a:r>
              <a:rPr lang="en-US" sz="1800" dirty="0">
                <a:solidFill>
                  <a:srgbClr val="000000"/>
                </a:solidFill>
                <a:effectLst/>
                <a:latin typeface="Calibri" panose="020F0502020204030204" pitchFamily="34" charset="0"/>
                <a:ea typeface="'calibri',sans-serif"/>
              </a:rPr>
              <a:t>20. References </a:t>
            </a:r>
            <a:r>
              <a:rPr lang="en-US" sz="1800" u="sng" dirty="0">
                <a:solidFill>
                  <a:srgbClr val="FF0000"/>
                </a:solidFill>
                <a:effectLst/>
                <a:latin typeface="Calibri" panose="020F0502020204030204" pitchFamily="34" charset="0"/>
                <a:ea typeface="'calibri',sans-serif"/>
              </a:rPr>
              <a:t>8-4-3i</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8-4-3h</a:t>
            </a:r>
            <a:r>
              <a:rPr lang="en-US" sz="1800" dirty="0">
                <a:solidFill>
                  <a:srgbClr val="000000"/>
                </a:solidFill>
                <a:effectLst/>
                <a:latin typeface="Calibri" panose="020F0502020204030204" pitchFamily="34" charset="0"/>
                <a:ea typeface="'calibri',sans-serif"/>
              </a:rPr>
              <a:t>, Awards or Penalties/References </a:t>
            </a:r>
            <a:r>
              <a:rPr lang="en-US" sz="1800" u="sng" dirty="0">
                <a:solidFill>
                  <a:srgbClr val="FF0000"/>
                </a:solidFill>
                <a:effectLst/>
                <a:latin typeface="Calibri" panose="020F0502020204030204" pitchFamily="34" charset="0"/>
                <a:ea typeface="'calibri',sans-serif"/>
              </a:rPr>
              <a:t>8-4-3i</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8-4-3j</a:t>
            </a:r>
            <a:br>
              <a:rPr lang="en-US" sz="1800" dirty="0">
                <a:solidFill>
                  <a:srgbClr val="000000"/>
                </a:solidFill>
                <a:effectLst/>
                <a:latin typeface="Calibri" panose="020F0502020204030204" pitchFamily="34" charset="0"/>
                <a:ea typeface="'calibri',sans-serif"/>
              </a:rPr>
            </a:b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solidFill>
                  <a:srgbClr val="000000"/>
                </a:solidFill>
                <a:effectLst/>
                <a:latin typeface="Calibri" panose="020F0502020204030204" pitchFamily="34" charset="0"/>
                <a:ea typeface="'calibri',sans-serif"/>
              </a:rPr>
              <a:t>DELAYED DEAD BALL</a:t>
            </a:r>
            <a:br>
              <a:rPr lang="en-US" sz="1800" b="1" dirty="0">
                <a:solidFill>
                  <a:srgbClr val="000000"/>
                </a:solidFill>
                <a:effectLst/>
                <a:latin typeface="Calibri" panose="020F0502020204030204" pitchFamily="34" charset="0"/>
                <a:ea typeface="'calibri',sans-serif"/>
              </a:rPr>
            </a:br>
            <a:r>
              <a:rPr lang="en-US" sz="1800" dirty="0">
                <a:solidFill>
                  <a:srgbClr val="000000"/>
                </a:solidFill>
                <a:effectLst/>
                <a:latin typeface="Calibri" panose="020F0502020204030204" pitchFamily="34" charset="0"/>
                <a:ea typeface="'calibri',sans-serif"/>
              </a:rPr>
              <a:t>1.  </a:t>
            </a:r>
            <a:r>
              <a:rPr lang="en-US" sz="1800" dirty="0">
                <a:effectLst/>
                <a:latin typeface="Calibri" panose="020F0502020204030204" pitchFamily="34" charset="0"/>
                <a:ea typeface="'calibri',sans-serif"/>
              </a:rPr>
              <a:t>Awards or Penalties </a:t>
            </a:r>
            <a:r>
              <a:rPr lang="en-US" sz="1800" u="sng" dirty="0">
                <a:solidFill>
                  <a:srgbClr val="FF0000"/>
                </a:solidFill>
                <a:effectLst/>
                <a:latin typeface="Calibri" panose="020F0502020204030204" pitchFamily="34" charset="0"/>
                <a:ea typeface="Times New Roman" panose="02020603050405020304" pitchFamily="18" charset="0"/>
              </a:rPr>
              <a:t>The batter is awarded a ball unless the batter reaches first base safely and </a:t>
            </a:r>
            <a:br>
              <a:rPr lang="en-US" sz="1800" u="sng" dirty="0">
                <a:solidFill>
                  <a:srgbClr val="FF0000"/>
                </a:solidFill>
                <a:effectLst/>
                <a:latin typeface="Calibri" panose="020F0502020204030204" pitchFamily="34" charset="0"/>
                <a:ea typeface="Times New Roman" panose="02020603050405020304" pitchFamily="18" charset="0"/>
              </a:rPr>
            </a:br>
            <a:r>
              <a:rPr lang="en-US" sz="1800" dirty="0">
                <a:solidFill>
                  <a:srgbClr val="FF0000"/>
                </a:solidFill>
                <a:effectLst/>
                <a:latin typeface="Calibri" panose="020F0502020204030204" pitchFamily="34" charset="0"/>
                <a:ea typeface="Times New Roman" panose="02020603050405020304" pitchFamily="18" charset="0"/>
              </a:rPr>
              <a:t>      </a:t>
            </a:r>
            <a:r>
              <a:rPr lang="en-US" sz="1800" u="sng" dirty="0">
                <a:solidFill>
                  <a:srgbClr val="FF0000"/>
                </a:solidFill>
                <a:effectLst/>
                <a:latin typeface="Calibri" panose="020F0502020204030204" pitchFamily="34" charset="0"/>
                <a:ea typeface="Times New Roman" panose="02020603050405020304" pitchFamily="18" charset="0"/>
              </a:rPr>
              <a:t>each other runner advances at least one base, the illegal pitch is nullified. Or if the batter does not </a:t>
            </a:r>
            <a:br>
              <a:rPr lang="en-US" sz="1800" u="sng" dirty="0">
                <a:solidFill>
                  <a:srgbClr val="FF0000"/>
                </a:solidFill>
                <a:effectLst/>
                <a:latin typeface="Calibri" panose="020F0502020204030204" pitchFamily="34" charset="0"/>
                <a:ea typeface="Times New Roman" panose="02020603050405020304" pitchFamily="18" charset="0"/>
              </a:rPr>
            </a:br>
            <a:r>
              <a:rPr lang="en-US" sz="1800" dirty="0">
                <a:solidFill>
                  <a:srgbClr val="FF0000"/>
                </a:solidFill>
                <a:effectLst/>
                <a:latin typeface="Calibri" panose="020F0502020204030204" pitchFamily="34" charset="0"/>
                <a:ea typeface="Times New Roman" panose="02020603050405020304" pitchFamily="18" charset="0"/>
              </a:rPr>
              <a:t>      </a:t>
            </a:r>
            <a:r>
              <a:rPr lang="en-US" sz="1800" u="sng" dirty="0">
                <a:solidFill>
                  <a:srgbClr val="FF0000"/>
                </a:solidFill>
                <a:effectLst/>
                <a:latin typeface="Calibri" panose="020F0502020204030204" pitchFamily="34" charset="0"/>
                <a:ea typeface="Times New Roman" panose="02020603050405020304" pitchFamily="18" charset="0"/>
              </a:rPr>
              <a:t>reach first base safely or if any base runner fails to advance at least one base, the coach of the </a:t>
            </a:r>
            <a:br>
              <a:rPr lang="en-US" sz="1800" u="sng" dirty="0">
                <a:solidFill>
                  <a:srgbClr val="FF0000"/>
                </a:solidFill>
                <a:effectLst/>
                <a:latin typeface="Calibri" panose="020F0502020204030204" pitchFamily="34" charset="0"/>
                <a:ea typeface="Times New Roman" panose="02020603050405020304" pitchFamily="18" charset="0"/>
              </a:rPr>
            </a:br>
            <a:r>
              <a:rPr lang="en-US" sz="1800" dirty="0">
                <a:solidFill>
                  <a:srgbClr val="FF0000"/>
                </a:solidFill>
                <a:effectLst/>
                <a:latin typeface="Calibri" panose="020F0502020204030204" pitchFamily="34" charset="0"/>
                <a:ea typeface="Times New Roman" panose="02020603050405020304" pitchFamily="18" charset="0"/>
              </a:rPr>
              <a:t>      </a:t>
            </a:r>
            <a:r>
              <a:rPr lang="en-US" sz="1800" u="sng" dirty="0">
                <a:solidFill>
                  <a:srgbClr val="FF0000"/>
                </a:solidFill>
                <a:effectLst/>
                <a:latin typeface="Calibri" panose="020F0502020204030204" pitchFamily="34" charset="0"/>
                <a:ea typeface="Times New Roman" panose="02020603050405020304" pitchFamily="18" charset="0"/>
              </a:rPr>
              <a:t>team at bat shall have the option of the result of the play or the penalty of the illegal pitch. </a:t>
            </a:r>
            <a:r>
              <a:rPr lang="en-US" sz="1800" strike="sngStrike" dirty="0">
                <a:solidFill>
                  <a:srgbClr val="FF0000"/>
                </a:solidFill>
                <a:effectLst/>
                <a:latin typeface="Calibri" panose="020F0502020204030204" pitchFamily="34" charset="0"/>
                <a:ea typeface="Times New Roman" panose="02020603050405020304" pitchFamily="18" charset="0"/>
              </a:rPr>
              <a:t>The </a:t>
            </a:r>
            <a:br>
              <a:rPr lang="en-US" sz="1800" strike="sngStrike" dirty="0">
                <a:solidFill>
                  <a:srgbClr val="FF0000"/>
                </a:solidFill>
                <a:effectLst/>
                <a:latin typeface="Calibri" panose="020F0502020204030204" pitchFamily="34" charset="0"/>
                <a:ea typeface="Times New Roman" panose="02020603050405020304" pitchFamily="18" charset="0"/>
              </a:rPr>
            </a:br>
            <a:r>
              <a:rPr lang="en-US" sz="1800" dirty="0">
                <a:solidFill>
                  <a:srgbClr val="FF0000"/>
                </a:solidFill>
                <a:effectLst/>
                <a:latin typeface="Calibri" panose="020F0502020204030204" pitchFamily="34" charset="0"/>
                <a:ea typeface="Times New Roman" panose="02020603050405020304" pitchFamily="18" charset="0"/>
              </a:rPr>
              <a:t>      </a:t>
            </a:r>
            <a:r>
              <a:rPr lang="en-US" sz="1800" strike="sngStrike" dirty="0">
                <a:solidFill>
                  <a:srgbClr val="FF0000"/>
                </a:solidFill>
                <a:effectLst/>
                <a:latin typeface="Calibri" panose="020F0502020204030204" pitchFamily="34" charset="0"/>
                <a:ea typeface="Times New Roman" panose="02020603050405020304" pitchFamily="18" charset="0"/>
              </a:rPr>
              <a:t>pitch is ruled a ball if the ball is not hit or batter becomes base runner. Otherwise, if ball is hit and </a:t>
            </a:r>
            <a:br>
              <a:rPr lang="en-US" sz="1800" strike="sngStrike" dirty="0">
                <a:solidFill>
                  <a:srgbClr val="FF0000"/>
                </a:solidFill>
                <a:effectLst/>
                <a:latin typeface="Calibri" panose="020F0502020204030204" pitchFamily="34" charset="0"/>
                <a:ea typeface="Times New Roman" panose="02020603050405020304" pitchFamily="18" charset="0"/>
              </a:rPr>
            </a:br>
            <a:r>
              <a:rPr lang="en-US" sz="1800" dirty="0">
                <a:solidFill>
                  <a:srgbClr val="FF0000"/>
                </a:solidFill>
                <a:effectLst/>
                <a:latin typeface="Calibri" panose="020F0502020204030204" pitchFamily="34" charset="0"/>
                <a:ea typeface="Times New Roman" panose="02020603050405020304" pitchFamily="18" charset="0"/>
              </a:rPr>
              <a:t>      </a:t>
            </a:r>
            <a:r>
              <a:rPr lang="en-US" sz="1800" strike="sngStrike" dirty="0">
                <a:solidFill>
                  <a:srgbClr val="FF0000"/>
                </a:solidFill>
                <a:effectLst/>
                <a:latin typeface="Calibri" panose="020F0502020204030204" pitchFamily="34" charset="0"/>
                <a:ea typeface="Times New Roman" panose="02020603050405020304" pitchFamily="18" charset="0"/>
              </a:rPr>
              <a:t>all runners do not advance one base safely, the team at bat has the choice of accepting the play or</a:t>
            </a:r>
            <a:br>
              <a:rPr lang="en-US" sz="1800" strike="sngStrike" dirty="0">
                <a:solidFill>
                  <a:srgbClr val="FF0000"/>
                </a:solidFill>
                <a:effectLst/>
                <a:latin typeface="Calibri" panose="020F0502020204030204" pitchFamily="34" charset="0"/>
                <a:ea typeface="Times New Roman" panose="02020603050405020304" pitchFamily="18" charset="0"/>
              </a:rPr>
            </a:br>
            <a:r>
              <a:rPr lang="en-US" sz="1800" dirty="0">
                <a:solidFill>
                  <a:srgbClr val="FF0000"/>
                </a:solidFill>
                <a:effectLst/>
                <a:latin typeface="Calibri" panose="020F0502020204030204" pitchFamily="34" charset="0"/>
                <a:ea typeface="Times New Roman" panose="02020603050405020304" pitchFamily="18" charset="0"/>
              </a:rPr>
              <a:t>      </a:t>
            </a:r>
            <a:r>
              <a:rPr lang="en-US" sz="1800" strike="sngStrike" dirty="0">
                <a:solidFill>
                  <a:srgbClr val="FF0000"/>
                </a:solidFill>
                <a:effectLst/>
                <a:latin typeface="Calibri" panose="020F0502020204030204" pitchFamily="34" charset="0"/>
                <a:ea typeface="Times New Roman" panose="02020603050405020304" pitchFamily="18" charset="0"/>
              </a:rPr>
              <a:t>penalty.</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calibri',sans-serif"/>
              </a:rPr>
              <a:t>2. Awards or Penalties/References </a:t>
            </a:r>
            <a:r>
              <a:rPr lang="en-US" sz="1800" u="sng" dirty="0">
                <a:solidFill>
                  <a:srgbClr val="FF0000"/>
                </a:solidFill>
                <a:effectLst/>
                <a:latin typeface="Calibri" panose="020F0502020204030204" pitchFamily="34" charset="0"/>
                <a:ea typeface="'calibri',sans-serif"/>
              </a:rPr>
              <a:t>6-4</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6-1-4</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(S.P.)</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2690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Pitching regulations</a:t>
            </a:r>
            <a:br>
              <a:rPr lang="en-US" dirty="0"/>
            </a:br>
            <a:r>
              <a:rPr lang="en-US" dirty="0"/>
              <a:t>6-1-2</a:t>
            </a:r>
            <a:r>
              <a:rPr lang="en-US" cap="none" dirty="0"/>
              <a:t>c</a:t>
            </a:r>
            <a:endParaRPr lang="en-US" dirty="0"/>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79FA7687-802A-5BA4-B92F-43B294F8FAA9}"/>
              </a:ext>
            </a:extLst>
          </p:cNvPr>
          <p:cNvSpPr txBox="1"/>
          <p:nvPr/>
        </p:nvSpPr>
        <p:spPr>
          <a:xfrm>
            <a:off x="1813809" y="2098623"/>
            <a:ext cx="9691141" cy="1983428"/>
          </a:xfrm>
          <a:prstGeom prst="rect">
            <a:avLst/>
          </a:prstGeom>
          <a:noFill/>
        </p:spPr>
        <p:txBody>
          <a:bodyPr wrap="square">
            <a:spAutoFit/>
          </a:bodyPr>
          <a:lstStyle/>
          <a:p>
            <a:pPr marL="0" marR="0">
              <a:lnSpc>
                <a:spcPct val="115000"/>
              </a:lnSpc>
              <a:spcBef>
                <a:spcPts val="0"/>
              </a:spcBef>
              <a:spcAft>
                <a:spcPts val="0"/>
              </a:spcAft>
            </a:pPr>
            <a:r>
              <a:rPr lang="en-US" sz="1800" b="1" dirty="0">
                <a:solidFill>
                  <a:srgbClr val="231F20"/>
                </a:solidFill>
                <a:effectLst/>
                <a:latin typeface="Calibri" panose="020F0502020204030204" pitchFamily="34" charset="0"/>
                <a:ea typeface="Arial" panose="020B0604020202020204" pitchFamily="34" charset="0"/>
              </a:rPr>
              <a:t>About the pitch:</a:t>
            </a:r>
            <a:endParaRPr lang="en-US" sz="1800" b="1"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effectLst/>
                <a:latin typeface="Calibri" panose="020F0502020204030204" pitchFamily="34" charset="0"/>
                <a:ea typeface="Times New Roman" panose="02020603050405020304" pitchFamily="18" charset="0"/>
              </a:rPr>
              <a:t>While pushing off from the pitcher's plate, both feet may be disengaged from the playing surface as long as they remain within the 24-inch </a:t>
            </a:r>
            <a:r>
              <a:rPr lang="en-US" sz="1800" u="sng" dirty="0">
                <a:solidFill>
                  <a:srgbClr val="FF0000"/>
                </a:solidFill>
                <a:effectLst/>
                <a:latin typeface="Calibri" panose="020F0502020204030204" pitchFamily="34" charset="0"/>
                <a:ea typeface="Times New Roman" panose="02020603050405020304" pitchFamily="18" charset="0"/>
              </a:rPr>
              <a:t>length</a:t>
            </a:r>
            <a:r>
              <a:rPr lang="en-US" sz="1800" dirty="0">
                <a:solidFill>
                  <a:srgbClr val="FF0000"/>
                </a:solidFill>
                <a:effectLst/>
                <a:latin typeface="Calibri" panose="020F0502020204030204" pitchFamily="34" charset="0"/>
                <a:ea typeface="Times New Roman" panose="02020603050405020304" pitchFamily="18" charset="0"/>
              </a:rPr>
              <a:t> </a:t>
            </a:r>
            <a:r>
              <a:rPr lang="en-US" sz="1800" strike="sngStrike" dirty="0">
                <a:solidFill>
                  <a:srgbClr val="FF0000"/>
                </a:solidFill>
                <a:effectLst/>
                <a:latin typeface="Calibri" panose="020F0502020204030204" pitchFamily="34" charset="0"/>
                <a:ea typeface="Times New Roman" panose="02020603050405020304" pitchFamily="18" charset="0"/>
              </a:rPr>
              <a:t>width</a:t>
            </a:r>
            <a:r>
              <a:rPr lang="en-US" sz="1800" dirty="0">
                <a:effectLst/>
                <a:latin typeface="Calibri" panose="020F0502020204030204" pitchFamily="34" charset="0"/>
                <a:ea typeface="Times New Roman" panose="02020603050405020304" pitchFamily="18" charset="0"/>
              </a:rPr>
              <a:t> of the pitcher's plate and do not create a replant of the pivot foot resulting in the pitcher being farther away from the pitcher’s plate. Pushing off with</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the pivot foot from a place other than the pitcher's plate resulting in the non-pivot foot becoming closer to home plate is illegal.</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6624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 The batter becomes a batter-Runner </a:t>
            </a:r>
            <a:br>
              <a:rPr lang="en-US" dirty="0"/>
            </a:br>
            <a:r>
              <a:rPr lang="en-US" dirty="0"/>
              <a:t>8-1-2</a:t>
            </a:r>
            <a:r>
              <a:rPr lang="en-US" cap="none" dirty="0"/>
              <a:t>a EFFECTS 3</a:t>
            </a:r>
            <a:endParaRPr lang="en-US" dirty="0"/>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79FA7687-802A-5BA4-B92F-43B294F8FAA9}"/>
              </a:ext>
            </a:extLst>
          </p:cNvPr>
          <p:cNvSpPr txBox="1"/>
          <p:nvPr/>
        </p:nvSpPr>
        <p:spPr>
          <a:xfrm>
            <a:off x="1813809" y="2098623"/>
            <a:ext cx="9691141" cy="2939074"/>
          </a:xfrm>
          <a:prstGeom prst="rect">
            <a:avLst/>
          </a:prstGeom>
          <a:noFill/>
        </p:spPr>
        <p:txBody>
          <a:bodyPr wrap="square">
            <a:spAutoFit/>
          </a:bodyPr>
          <a:lstStyle/>
          <a:p>
            <a:pPr marL="635" marR="0" indent="-635">
              <a:lnSpc>
                <a:spcPct val="115000"/>
              </a:lnSpc>
              <a:spcBef>
                <a:spcPts val="0"/>
              </a:spcBef>
              <a:spcAft>
                <a:spcPts val="800"/>
              </a:spcAft>
            </a:pPr>
            <a:r>
              <a:rPr lang="en-US" sz="1800" b="1" dirty="0">
                <a:effectLst/>
                <a:latin typeface="Calibri" panose="020F0502020204030204" pitchFamily="34" charset="0"/>
                <a:ea typeface="Times New Roman" panose="02020603050405020304" pitchFamily="18" charset="0"/>
              </a:rPr>
              <a:t>ART. 2 . . .</a:t>
            </a:r>
            <a:r>
              <a:rPr lang="en-US" sz="1800" dirty="0">
                <a:effectLst/>
                <a:latin typeface="Calibri" panose="020F0502020204030204" pitchFamily="34" charset="0"/>
                <a:ea typeface="Times New Roman" panose="02020603050405020304" pitchFamily="18" charset="0"/>
              </a:rPr>
              <a:t> A batter is awarded first base when:</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  fair batted ball strikes the person, attached equipment, or clothing of an umpire or a runner.</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3.  If before passing a fielder without being touched, the ball is dead. If the runner is hit by the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ball while off base and before it has passed an infielder, excluding the pitcher, or if it passes</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an infielder and another fielder has an opportunity to make an out, the runner is out and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the batter-runner is entitled to first base without liability to be put out, </a:t>
            </a:r>
            <a:r>
              <a:rPr lang="en-US" sz="1800" u="sng" dirty="0">
                <a:solidFill>
                  <a:srgbClr val="FF0000"/>
                </a:solidFill>
                <a:effectLst/>
                <a:latin typeface="Calibri" panose="020F0502020204030204" pitchFamily="34" charset="0"/>
                <a:ea typeface="Times New Roman" panose="02020603050405020304" pitchFamily="18" charset="0"/>
              </a:rPr>
              <a:t>and credited with a</a:t>
            </a:r>
            <a:br>
              <a:rPr lang="en-US" sz="1800" u="sng" dirty="0">
                <a:solidFill>
                  <a:srgbClr val="FF0000"/>
                </a:solidFill>
                <a:effectLst/>
                <a:latin typeface="Calibri" panose="020F0502020204030204" pitchFamily="34" charset="0"/>
                <a:ea typeface="Times New Roman" panose="02020603050405020304" pitchFamily="18" charset="0"/>
              </a:rPr>
            </a:br>
            <a:r>
              <a:rPr lang="en-US" sz="1800" dirty="0">
                <a:solidFill>
                  <a:srgbClr val="FF0000"/>
                </a:solidFill>
                <a:effectLst/>
                <a:latin typeface="Calibri" panose="020F0502020204030204" pitchFamily="34" charset="0"/>
                <a:ea typeface="Times New Roman" panose="02020603050405020304" pitchFamily="18" charset="0"/>
              </a:rPr>
              <a:t>          </a:t>
            </a:r>
            <a:r>
              <a:rPr lang="en-US" sz="1800" u="sng" dirty="0">
                <a:solidFill>
                  <a:srgbClr val="FF0000"/>
                </a:solidFill>
                <a:effectLst/>
                <a:latin typeface="Calibri" panose="020F0502020204030204" pitchFamily="34" charset="0"/>
                <a:ea typeface="Times New Roman" panose="02020603050405020304" pitchFamily="18" charset="0"/>
              </a:rPr>
              <a:t>fielder's choice</a:t>
            </a:r>
            <a:r>
              <a:rPr lang="en-US" sz="1800" dirty="0">
                <a:effectLst/>
                <a:latin typeface="Calibri" panose="020F0502020204030204" pitchFamily="34" charset="0"/>
                <a:ea typeface="Times New Roman" panose="02020603050405020304" pitchFamily="18" charset="0"/>
              </a:rPr>
              <a:t>. When a fair batted ball touches a runner who is in contact with a base, the</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ball is dead or live depending on whether the closest fielder is in front of the base (live) or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behind the base (dead). The runner is not out unless the runner intentionally interferes.</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1257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The runner is out</a:t>
            </a:r>
            <a:br>
              <a:rPr lang="en-US" dirty="0"/>
            </a:br>
            <a:r>
              <a:rPr lang="en-US" dirty="0"/>
              <a:t>8-6-4</a:t>
            </a:r>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79FA7687-802A-5BA4-B92F-43B294F8FAA9}"/>
              </a:ext>
            </a:extLst>
          </p:cNvPr>
          <p:cNvSpPr txBox="1"/>
          <p:nvPr/>
        </p:nvSpPr>
        <p:spPr>
          <a:xfrm>
            <a:off x="1813809" y="2098623"/>
            <a:ext cx="9691141" cy="2538515"/>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231F20"/>
                </a:solidFill>
                <a:effectLst/>
                <a:latin typeface="Calibri" panose="020F0502020204030204" pitchFamily="34" charset="0"/>
                <a:ea typeface="Arial" panose="020B0604020202020204" pitchFamily="34" charset="0"/>
              </a:rPr>
              <a:t>The runner physically passes a preceding runner before that runner has been put out. If this was the third out of the inning, any runs scoring prior to the out for passing a preceding runner would count. A runner(s) passing a </a:t>
            </a:r>
            <a:r>
              <a:rPr lang="en-US" sz="2800" dirty="0">
                <a:solidFill>
                  <a:srgbClr val="231F20"/>
                </a:solidFill>
                <a:effectLst/>
                <a:latin typeface="Calibri" panose="020F0502020204030204" pitchFamily="34" charset="0"/>
                <a:ea typeface="'calibri',sans-serif"/>
              </a:rPr>
              <a:t>preceding obstructed runner is not out. (8-4-3b PENALTY </a:t>
            </a:r>
            <a:r>
              <a:rPr lang="en-US" sz="2800" u="sng" dirty="0">
                <a:solidFill>
                  <a:srgbClr val="FF0000"/>
                </a:solidFill>
                <a:effectLst/>
                <a:latin typeface="Calibri" panose="020F0502020204030204" pitchFamily="34" charset="0"/>
                <a:ea typeface="'calibri',sans-serif"/>
              </a:rPr>
              <a:t>3</a:t>
            </a:r>
            <a:r>
              <a:rPr lang="en-US" sz="2800" dirty="0">
                <a:solidFill>
                  <a:srgbClr val="231F20"/>
                </a:solidFill>
                <a:effectLst/>
                <a:latin typeface="Calibri" panose="020F0502020204030204" pitchFamily="34" charset="0"/>
                <a:ea typeface="'calibri',sans-serif"/>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9224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2025 </a:t>
            </a:r>
            <a:r>
              <a:rPr lang="en-US" dirty="0" err="1"/>
              <a:t>nfhs</a:t>
            </a:r>
            <a:r>
              <a:rPr lang="en-US" dirty="0"/>
              <a:t> softball points of emphasis</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1740422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083B-BDF0-3192-697E-E220BA5E13D7}"/>
              </a:ext>
            </a:extLst>
          </p:cNvPr>
          <p:cNvSpPr>
            <a:spLocks noGrp="1"/>
          </p:cNvSpPr>
          <p:nvPr>
            <p:ph type="title"/>
          </p:nvPr>
        </p:nvSpPr>
        <p:spPr/>
        <p:txBody>
          <a:bodyPr/>
          <a:lstStyle/>
          <a:p>
            <a:r>
              <a:rPr lang="en-US" dirty="0"/>
              <a:t>Team’s role in pace of play	</a:t>
            </a:r>
          </a:p>
        </p:txBody>
      </p:sp>
      <p:sp>
        <p:nvSpPr>
          <p:cNvPr id="3" name="Content Placeholder 2">
            <a:extLst>
              <a:ext uri="{FF2B5EF4-FFF2-40B4-BE49-F238E27FC236}">
                <a16:creationId xmlns:a16="http://schemas.microsoft.com/office/drawing/2014/main" id="{C7076E53-77B1-BAE3-0E3F-1B3F7CC86886}"/>
              </a:ext>
            </a:extLst>
          </p:cNvPr>
          <p:cNvSpPr>
            <a:spLocks noGrp="1"/>
          </p:cNvSpPr>
          <p:nvPr>
            <p:ph idx="1"/>
          </p:nvPr>
        </p:nvSpPr>
        <p:spPr>
          <a:xfrm>
            <a:off x="7341833" y="2015615"/>
            <a:ext cx="4564185" cy="4188257"/>
          </a:xfrm>
        </p:spPr>
        <p:txBody>
          <a:bodyPr/>
          <a:lstStyle/>
          <a:p>
            <a:pPr marL="0" indent="0">
              <a:buNone/>
            </a:pPr>
            <a:r>
              <a:rPr lang="en-US" sz="2200" dirty="0"/>
              <a:t>There has been a lot of emphasis on pace of play the past several seasons. This year, the focus in on coaches, who play a vital role in creating and maintaining pace-of-play standards.</a:t>
            </a:r>
          </a:p>
          <a:p>
            <a:pPr marL="0" indent="0">
              <a:buNone/>
            </a:pPr>
            <a:endParaRPr lang="en-US" sz="2200" dirty="0"/>
          </a:p>
          <a:p>
            <a:pPr marL="0" indent="0">
              <a:buNone/>
            </a:pPr>
            <a:r>
              <a:rPr lang="en-US" sz="2200" dirty="0"/>
              <a:t>Between innings, 60 seconds is provided for the defense to take the field and throw warm-up pitches. If the catcher was batting when the inning ended, coaches should have another teammate prepared to receive warm-up pitches</a:t>
            </a:r>
            <a:r>
              <a:rPr lang="en-US" sz="2000" dirty="0"/>
              <a:t>.</a:t>
            </a:r>
          </a:p>
        </p:txBody>
      </p:sp>
      <p:sp>
        <p:nvSpPr>
          <p:cNvPr id="4" name="Footer Placeholder 3">
            <a:extLst>
              <a:ext uri="{FF2B5EF4-FFF2-40B4-BE49-F238E27FC236}">
                <a16:creationId xmlns:a16="http://schemas.microsoft.com/office/drawing/2014/main" id="{F003AEA4-91B0-B5B6-121E-CDC1D0BCE243}"/>
              </a:ext>
            </a:extLst>
          </p:cNvPr>
          <p:cNvSpPr>
            <a:spLocks noGrp="1"/>
          </p:cNvSpPr>
          <p:nvPr>
            <p:ph type="ftr" sz="quarter" idx="11"/>
          </p:nvPr>
        </p:nvSpPr>
        <p:spPr/>
        <p:txBody>
          <a:bodyPr/>
          <a:lstStyle/>
          <a:p>
            <a:pPr>
              <a:defRPr/>
            </a:pPr>
            <a:r>
              <a:rPr lang="en-US"/>
              <a:t>www.nfhs.org</a:t>
            </a:r>
          </a:p>
        </p:txBody>
      </p:sp>
      <p:pic>
        <p:nvPicPr>
          <p:cNvPr id="6" name="Picture 5" descr="A baseball player throwing a ball&#10;&#10;Description automatically generated">
            <a:extLst>
              <a:ext uri="{FF2B5EF4-FFF2-40B4-BE49-F238E27FC236}">
                <a16:creationId xmlns:a16="http://schemas.microsoft.com/office/drawing/2014/main" id="{F680CDDD-85B7-2FA7-08C8-FD931FEB1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161" y="2050804"/>
            <a:ext cx="5100118" cy="4348801"/>
          </a:xfrm>
          <a:prstGeom prst="rect">
            <a:avLst/>
          </a:prstGeom>
        </p:spPr>
      </p:pic>
    </p:spTree>
    <p:extLst>
      <p:ext uri="{BB962C8B-B14F-4D97-AF65-F5344CB8AC3E}">
        <p14:creationId xmlns:p14="http://schemas.microsoft.com/office/powerpoint/2010/main" val="491363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5732-3BC2-5F99-C1E1-E9B9994EC1ED}"/>
              </a:ext>
            </a:extLst>
          </p:cNvPr>
          <p:cNvSpPr>
            <a:spLocks noGrp="1"/>
          </p:cNvSpPr>
          <p:nvPr>
            <p:ph type="title"/>
          </p:nvPr>
        </p:nvSpPr>
        <p:spPr/>
        <p:txBody>
          <a:bodyPr/>
          <a:lstStyle/>
          <a:p>
            <a:r>
              <a:rPr lang="en-US" dirty="0"/>
              <a:t>Team’s role in pace of play</a:t>
            </a:r>
          </a:p>
        </p:txBody>
      </p:sp>
      <p:sp>
        <p:nvSpPr>
          <p:cNvPr id="3" name="Content Placeholder 2">
            <a:extLst>
              <a:ext uri="{FF2B5EF4-FFF2-40B4-BE49-F238E27FC236}">
                <a16:creationId xmlns:a16="http://schemas.microsoft.com/office/drawing/2014/main" id="{9A9C79AF-9709-3B03-7E8D-B3E42E0492F5}"/>
              </a:ext>
            </a:extLst>
          </p:cNvPr>
          <p:cNvSpPr>
            <a:spLocks noGrp="1"/>
          </p:cNvSpPr>
          <p:nvPr>
            <p:ph idx="1"/>
          </p:nvPr>
        </p:nvSpPr>
        <p:spPr>
          <a:xfrm>
            <a:off x="7332956" y="2070716"/>
            <a:ext cx="4635207" cy="2716567"/>
          </a:xfrm>
        </p:spPr>
        <p:txBody>
          <a:bodyPr/>
          <a:lstStyle/>
          <a:p>
            <a:pPr marL="0" indent="0">
              <a:buNone/>
            </a:pPr>
            <a:r>
              <a:rPr lang="en-US" sz="2400" dirty="0"/>
              <a:t>The offense also has 60 seconds to prepare to bat. While coaches may choose to huddle with their team as they come off the field, coaches should encourage their lead-off batter to gather their equipment and get ready to bat</a:t>
            </a:r>
            <a:r>
              <a:rPr lang="en-US" dirty="0"/>
              <a:t>.</a:t>
            </a:r>
          </a:p>
        </p:txBody>
      </p:sp>
      <p:sp>
        <p:nvSpPr>
          <p:cNvPr id="4" name="Footer Placeholder 3">
            <a:extLst>
              <a:ext uri="{FF2B5EF4-FFF2-40B4-BE49-F238E27FC236}">
                <a16:creationId xmlns:a16="http://schemas.microsoft.com/office/drawing/2014/main" id="{27177863-9876-804A-DEE2-3C97DE9404E4}"/>
              </a:ext>
            </a:extLst>
          </p:cNvPr>
          <p:cNvSpPr>
            <a:spLocks noGrp="1"/>
          </p:cNvSpPr>
          <p:nvPr>
            <p:ph type="ftr" sz="quarter" idx="11"/>
          </p:nvPr>
        </p:nvSpPr>
        <p:spPr/>
        <p:txBody>
          <a:bodyPr/>
          <a:lstStyle/>
          <a:p>
            <a:pPr>
              <a:defRPr/>
            </a:pPr>
            <a:r>
              <a:rPr lang="en-US"/>
              <a:t>www.nfhs.org</a:t>
            </a:r>
          </a:p>
        </p:txBody>
      </p:sp>
      <p:pic>
        <p:nvPicPr>
          <p:cNvPr id="6" name="Picture 5" descr="A baseball player holding a bat&#10;&#10;Description automatically generated">
            <a:extLst>
              <a:ext uri="{FF2B5EF4-FFF2-40B4-BE49-F238E27FC236}">
                <a16:creationId xmlns:a16="http://schemas.microsoft.com/office/drawing/2014/main" id="{32F9755A-B17C-2119-0B5C-E0E698237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17" y="1981462"/>
            <a:ext cx="4992593" cy="4373817"/>
          </a:xfrm>
          <a:prstGeom prst="rect">
            <a:avLst/>
          </a:prstGeom>
        </p:spPr>
      </p:pic>
    </p:spTree>
    <p:extLst>
      <p:ext uri="{BB962C8B-B14F-4D97-AF65-F5344CB8AC3E}">
        <p14:creationId xmlns:p14="http://schemas.microsoft.com/office/powerpoint/2010/main" val="184128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2025 </a:t>
            </a:r>
            <a:r>
              <a:rPr lang="en-US" dirty="0" err="1"/>
              <a:t>nfhs</a:t>
            </a:r>
            <a:r>
              <a:rPr lang="en-US" dirty="0"/>
              <a:t> softball RULES CHANGES</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B98B-3216-61C9-308D-72ABB4420E42}"/>
              </a:ext>
            </a:extLst>
          </p:cNvPr>
          <p:cNvSpPr>
            <a:spLocks noGrp="1"/>
          </p:cNvSpPr>
          <p:nvPr>
            <p:ph type="title"/>
          </p:nvPr>
        </p:nvSpPr>
        <p:spPr/>
        <p:txBody>
          <a:bodyPr/>
          <a:lstStyle/>
          <a:p>
            <a:r>
              <a:rPr lang="en-US" dirty="0"/>
              <a:t>Team’s role in pace of play</a:t>
            </a:r>
          </a:p>
        </p:txBody>
      </p:sp>
      <p:sp>
        <p:nvSpPr>
          <p:cNvPr id="3" name="Content Placeholder 2">
            <a:extLst>
              <a:ext uri="{FF2B5EF4-FFF2-40B4-BE49-F238E27FC236}">
                <a16:creationId xmlns:a16="http://schemas.microsoft.com/office/drawing/2014/main" id="{8843DA71-B96C-608F-01A9-2332326242F8}"/>
              </a:ext>
            </a:extLst>
          </p:cNvPr>
          <p:cNvSpPr>
            <a:spLocks noGrp="1"/>
          </p:cNvSpPr>
          <p:nvPr>
            <p:ph idx="1"/>
          </p:nvPr>
        </p:nvSpPr>
        <p:spPr>
          <a:xfrm>
            <a:off x="7022237" y="2095130"/>
            <a:ext cx="4945926" cy="4232645"/>
          </a:xfrm>
        </p:spPr>
        <p:txBody>
          <a:bodyPr/>
          <a:lstStyle/>
          <a:p>
            <a:pPr marL="0" indent="0">
              <a:buNone/>
            </a:pPr>
            <a:r>
              <a:rPr lang="en-US" sz="2000" dirty="0"/>
              <a:t>Once the 60 seconds between innings has elapsed, the batter has 10 seconds to enter the batter’s box and the pitcher has 20 seconds to legally deliver a pitch.</a:t>
            </a:r>
          </a:p>
          <a:p>
            <a:pPr marL="0" indent="0">
              <a:buNone/>
            </a:pPr>
            <a:endParaRPr lang="en-US" sz="2000" dirty="0"/>
          </a:p>
          <a:p>
            <a:pPr marL="0" indent="0">
              <a:buNone/>
            </a:pPr>
            <a:r>
              <a:rPr lang="en-US" sz="2000" dirty="0"/>
              <a:t>The pitcher also has 20 seconds to release a pitch once the ball has been returned from a previous pitch and the batter has 10 seconds to enter the batter’s box after the ball is returned.</a:t>
            </a:r>
          </a:p>
          <a:p>
            <a:pPr marL="0" indent="0">
              <a:buNone/>
            </a:pPr>
            <a:endParaRPr lang="en-US" sz="2000" dirty="0"/>
          </a:p>
          <a:p>
            <a:pPr marL="0" indent="0">
              <a:buNone/>
            </a:pPr>
            <a:r>
              <a:rPr lang="en-US" sz="2000" dirty="0"/>
              <a:t>A ball or strike is added to the count, depending on the tardy party.</a:t>
            </a:r>
          </a:p>
        </p:txBody>
      </p:sp>
      <p:sp>
        <p:nvSpPr>
          <p:cNvPr id="4" name="Footer Placeholder 3">
            <a:extLst>
              <a:ext uri="{FF2B5EF4-FFF2-40B4-BE49-F238E27FC236}">
                <a16:creationId xmlns:a16="http://schemas.microsoft.com/office/drawing/2014/main" id="{DC678B0F-13D1-9821-6E69-7ADB0A6D2B31}"/>
              </a:ext>
            </a:extLst>
          </p:cNvPr>
          <p:cNvSpPr>
            <a:spLocks noGrp="1"/>
          </p:cNvSpPr>
          <p:nvPr>
            <p:ph type="ftr" sz="quarter" idx="11"/>
          </p:nvPr>
        </p:nvSpPr>
        <p:spPr/>
        <p:txBody>
          <a:bodyPr/>
          <a:lstStyle/>
          <a:p>
            <a:pPr>
              <a:defRPr/>
            </a:pPr>
            <a:r>
              <a:rPr lang="en-US" dirty="0"/>
              <a:t>www.nfhs.org</a:t>
            </a:r>
          </a:p>
        </p:txBody>
      </p:sp>
      <p:pic>
        <p:nvPicPr>
          <p:cNvPr id="6" name="Picture 5" descr="A person holding a softball&#10;&#10;Description automatically generated">
            <a:extLst>
              <a:ext uri="{FF2B5EF4-FFF2-40B4-BE49-F238E27FC236}">
                <a16:creationId xmlns:a16="http://schemas.microsoft.com/office/drawing/2014/main" id="{FE429B22-6E23-0D31-4E61-244D46E29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764" y="2021888"/>
            <a:ext cx="4650848" cy="4375798"/>
          </a:xfrm>
          <a:prstGeom prst="rect">
            <a:avLst/>
          </a:prstGeom>
        </p:spPr>
      </p:pic>
    </p:spTree>
    <p:extLst>
      <p:ext uri="{BB962C8B-B14F-4D97-AF65-F5344CB8AC3E}">
        <p14:creationId xmlns:p14="http://schemas.microsoft.com/office/powerpoint/2010/main" val="660041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A291-CDA2-55CF-4C01-26AD5E7B56A1}"/>
              </a:ext>
            </a:extLst>
          </p:cNvPr>
          <p:cNvSpPr>
            <a:spLocks noGrp="1"/>
          </p:cNvSpPr>
          <p:nvPr>
            <p:ph type="title"/>
          </p:nvPr>
        </p:nvSpPr>
        <p:spPr>
          <a:xfrm>
            <a:off x="2165350" y="525462"/>
            <a:ext cx="10026650" cy="1204912"/>
          </a:xfrm>
        </p:spPr>
        <p:txBody>
          <a:bodyPr/>
          <a:lstStyle/>
          <a:p>
            <a:r>
              <a:rPr lang="en-US" dirty="0"/>
              <a:t>Team’s role in pace of play</a:t>
            </a:r>
          </a:p>
        </p:txBody>
      </p:sp>
      <p:sp>
        <p:nvSpPr>
          <p:cNvPr id="3" name="Content Placeholder 2">
            <a:extLst>
              <a:ext uri="{FF2B5EF4-FFF2-40B4-BE49-F238E27FC236}">
                <a16:creationId xmlns:a16="http://schemas.microsoft.com/office/drawing/2014/main" id="{B3B2F99A-3EF4-676D-B33C-C1E9AEB5480E}"/>
              </a:ext>
            </a:extLst>
          </p:cNvPr>
          <p:cNvSpPr>
            <a:spLocks noGrp="1"/>
          </p:cNvSpPr>
          <p:nvPr>
            <p:ph idx="1"/>
          </p:nvPr>
        </p:nvSpPr>
        <p:spPr>
          <a:xfrm>
            <a:off x="8451542" y="2131025"/>
            <a:ext cx="3516621" cy="3992949"/>
          </a:xfrm>
        </p:spPr>
        <p:txBody>
          <a:bodyPr/>
          <a:lstStyle/>
          <a:p>
            <a:pPr marL="0" indent="0">
              <a:buNone/>
            </a:pPr>
            <a:r>
              <a:rPr lang="en-US" sz="2400" dirty="0"/>
              <a:t>Pregame lineup exchanges should be brief and to the point. In order to start games on time, both umpires and coaches should limit talking to pertinent information during this meeting. Remember, this is not meant to be a rules clinic.</a:t>
            </a:r>
          </a:p>
        </p:txBody>
      </p:sp>
      <p:sp>
        <p:nvSpPr>
          <p:cNvPr id="4" name="Footer Placeholder 3">
            <a:extLst>
              <a:ext uri="{FF2B5EF4-FFF2-40B4-BE49-F238E27FC236}">
                <a16:creationId xmlns:a16="http://schemas.microsoft.com/office/drawing/2014/main" id="{B3D152E4-0485-7356-10F6-4BB162FB7087}"/>
              </a:ext>
            </a:extLst>
          </p:cNvPr>
          <p:cNvSpPr>
            <a:spLocks noGrp="1"/>
          </p:cNvSpPr>
          <p:nvPr>
            <p:ph type="ftr" sz="quarter" idx="11"/>
          </p:nvPr>
        </p:nvSpPr>
        <p:spPr/>
        <p:txBody>
          <a:bodyPr/>
          <a:lstStyle/>
          <a:p>
            <a:pPr>
              <a:defRPr/>
            </a:pPr>
            <a:r>
              <a:rPr lang="en-US"/>
              <a:t>www.nfhs.org</a:t>
            </a:r>
          </a:p>
        </p:txBody>
      </p:sp>
      <p:pic>
        <p:nvPicPr>
          <p:cNvPr id="6" name="Picture 5" descr="A group of men standing in a line&#10;&#10;Description automatically generated">
            <a:extLst>
              <a:ext uri="{FF2B5EF4-FFF2-40B4-BE49-F238E27FC236}">
                <a16:creationId xmlns:a16="http://schemas.microsoft.com/office/drawing/2014/main" id="{1B4801DA-1AD1-6788-125F-67DCC2146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790" y="2039022"/>
            <a:ext cx="6139379" cy="4288753"/>
          </a:xfrm>
          <a:prstGeom prst="rect">
            <a:avLst/>
          </a:prstGeom>
        </p:spPr>
      </p:pic>
    </p:spTree>
    <p:extLst>
      <p:ext uri="{BB962C8B-B14F-4D97-AF65-F5344CB8AC3E}">
        <p14:creationId xmlns:p14="http://schemas.microsoft.com/office/powerpoint/2010/main" val="199683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1402-2062-D807-8F5C-0933BC967DD5}"/>
              </a:ext>
            </a:extLst>
          </p:cNvPr>
          <p:cNvSpPr>
            <a:spLocks noGrp="1"/>
          </p:cNvSpPr>
          <p:nvPr>
            <p:ph type="title"/>
          </p:nvPr>
        </p:nvSpPr>
        <p:spPr/>
        <p:txBody>
          <a:bodyPr/>
          <a:lstStyle/>
          <a:p>
            <a:r>
              <a:rPr lang="en-US" dirty="0"/>
              <a:t>Situational awareness</a:t>
            </a:r>
          </a:p>
        </p:txBody>
      </p:sp>
      <p:sp>
        <p:nvSpPr>
          <p:cNvPr id="3" name="Content Placeholder 2">
            <a:extLst>
              <a:ext uri="{FF2B5EF4-FFF2-40B4-BE49-F238E27FC236}">
                <a16:creationId xmlns:a16="http://schemas.microsoft.com/office/drawing/2014/main" id="{9B302543-3EF8-4BC7-96CC-BA83BD605A2B}"/>
              </a:ext>
            </a:extLst>
          </p:cNvPr>
          <p:cNvSpPr>
            <a:spLocks noGrp="1"/>
          </p:cNvSpPr>
          <p:nvPr>
            <p:ph idx="1"/>
          </p:nvPr>
        </p:nvSpPr>
        <p:spPr>
          <a:xfrm>
            <a:off x="2308197" y="5441237"/>
            <a:ext cx="8674994" cy="1012364"/>
          </a:xfrm>
        </p:spPr>
        <p:txBody>
          <a:bodyPr/>
          <a:lstStyle/>
          <a:p>
            <a:pPr marL="0" indent="0">
              <a:buNone/>
            </a:pPr>
            <a:r>
              <a:rPr lang="en-US" sz="2000" dirty="0"/>
              <a:t>The safety of all participants is a priority for all involved in game management. All bench and field conduct rules must be enforced, including not allowing the hitting of balls to teammates on defense once the game begins.</a:t>
            </a:r>
          </a:p>
        </p:txBody>
      </p:sp>
      <p:sp>
        <p:nvSpPr>
          <p:cNvPr id="4" name="Footer Placeholder 3">
            <a:extLst>
              <a:ext uri="{FF2B5EF4-FFF2-40B4-BE49-F238E27FC236}">
                <a16:creationId xmlns:a16="http://schemas.microsoft.com/office/drawing/2014/main" id="{0544BB69-D693-DEBA-403F-7E956C8ED998}"/>
              </a:ext>
            </a:extLst>
          </p:cNvPr>
          <p:cNvSpPr>
            <a:spLocks noGrp="1"/>
          </p:cNvSpPr>
          <p:nvPr>
            <p:ph type="ftr" sz="quarter" idx="11"/>
          </p:nvPr>
        </p:nvSpPr>
        <p:spPr/>
        <p:txBody>
          <a:bodyPr/>
          <a:lstStyle/>
          <a:p>
            <a:pPr>
              <a:defRPr/>
            </a:pPr>
            <a:r>
              <a:rPr lang="en-US"/>
              <a:t>www.nfhs.org</a:t>
            </a:r>
          </a:p>
        </p:txBody>
      </p:sp>
      <p:pic>
        <p:nvPicPr>
          <p:cNvPr id="6" name="Picture 5" descr="A baseball player in a game&#10;&#10;Description automatically generated with medium confidence">
            <a:extLst>
              <a:ext uri="{FF2B5EF4-FFF2-40B4-BE49-F238E27FC236}">
                <a16:creationId xmlns:a16="http://schemas.microsoft.com/office/drawing/2014/main" id="{56BD9EF3-1A73-7A3A-3313-28642FE8D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706" y="2032653"/>
            <a:ext cx="8586216" cy="3337560"/>
          </a:xfrm>
          <a:prstGeom prst="rect">
            <a:avLst/>
          </a:prstGeom>
        </p:spPr>
      </p:pic>
    </p:spTree>
    <p:extLst>
      <p:ext uri="{BB962C8B-B14F-4D97-AF65-F5344CB8AC3E}">
        <p14:creationId xmlns:p14="http://schemas.microsoft.com/office/powerpoint/2010/main" val="2404282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BE58-8C11-A798-8AC6-9CEDC6E7DA47}"/>
              </a:ext>
            </a:extLst>
          </p:cNvPr>
          <p:cNvSpPr>
            <a:spLocks noGrp="1"/>
          </p:cNvSpPr>
          <p:nvPr>
            <p:ph type="title"/>
          </p:nvPr>
        </p:nvSpPr>
        <p:spPr/>
        <p:txBody>
          <a:bodyPr/>
          <a:lstStyle/>
          <a:p>
            <a:r>
              <a:rPr lang="en-US" dirty="0"/>
              <a:t>Situational awareness</a:t>
            </a:r>
          </a:p>
        </p:txBody>
      </p:sp>
      <p:sp>
        <p:nvSpPr>
          <p:cNvPr id="3" name="Content Placeholder 2">
            <a:extLst>
              <a:ext uri="{FF2B5EF4-FFF2-40B4-BE49-F238E27FC236}">
                <a16:creationId xmlns:a16="http://schemas.microsoft.com/office/drawing/2014/main" id="{D8F8FEED-151B-B10A-3CB6-BDD836B67F0E}"/>
              </a:ext>
            </a:extLst>
          </p:cNvPr>
          <p:cNvSpPr>
            <a:spLocks noGrp="1"/>
          </p:cNvSpPr>
          <p:nvPr>
            <p:ph idx="1"/>
          </p:nvPr>
        </p:nvSpPr>
        <p:spPr>
          <a:xfrm>
            <a:off x="9691534" y="2139444"/>
            <a:ext cx="2276629" cy="3335992"/>
          </a:xfrm>
        </p:spPr>
        <p:txBody>
          <a:bodyPr/>
          <a:lstStyle/>
          <a:p>
            <a:pPr marL="0" indent="0">
              <a:buNone/>
            </a:pPr>
            <a:r>
              <a:rPr lang="en-US" sz="2400" dirty="0"/>
              <a:t>Between innings, bench personnel are permitted to engage in throwing and running activities.</a:t>
            </a:r>
          </a:p>
        </p:txBody>
      </p:sp>
      <p:sp>
        <p:nvSpPr>
          <p:cNvPr id="4" name="Footer Placeholder 3">
            <a:extLst>
              <a:ext uri="{FF2B5EF4-FFF2-40B4-BE49-F238E27FC236}">
                <a16:creationId xmlns:a16="http://schemas.microsoft.com/office/drawing/2014/main" id="{5F7AB9AE-2D6C-B219-4143-1A78B744EA85}"/>
              </a:ext>
            </a:extLst>
          </p:cNvPr>
          <p:cNvSpPr>
            <a:spLocks noGrp="1"/>
          </p:cNvSpPr>
          <p:nvPr>
            <p:ph type="ftr" sz="quarter" idx="11"/>
          </p:nvPr>
        </p:nvSpPr>
        <p:spPr/>
        <p:txBody>
          <a:bodyPr/>
          <a:lstStyle/>
          <a:p>
            <a:pPr>
              <a:defRPr/>
            </a:pPr>
            <a:r>
              <a:rPr lang="en-US"/>
              <a:t>www.nfhs.org</a:t>
            </a:r>
          </a:p>
        </p:txBody>
      </p:sp>
      <p:pic>
        <p:nvPicPr>
          <p:cNvPr id="9" name="Picture 8" descr="A couple of people running on a field&#10;&#10;Description automatically generated">
            <a:extLst>
              <a:ext uri="{FF2B5EF4-FFF2-40B4-BE49-F238E27FC236}">
                <a16:creationId xmlns:a16="http://schemas.microsoft.com/office/drawing/2014/main" id="{94715AB7-E98D-ABF6-6A49-A705F909C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238" y="2072606"/>
            <a:ext cx="7736195" cy="4259931"/>
          </a:xfrm>
          <a:prstGeom prst="rect">
            <a:avLst/>
          </a:prstGeom>
        </p:spPr>
      </p:pic>
    </p:spTree>
    <p:extLst>
      <p:ext uri="{BB962C8B-B14F-4D97-AF65-F5344CB8AC3E}">
        <p14:creationId xmlns:p14="http://schemas.microsoft.com/office/powerpoint/2010/main" val="1747480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AFE4-0A84-04CC-3D73-C3E05C44E433}"/>
              </a:ext>
            </a:extLst>
          </p:cNvPr>
          <p:cNvSpPr>
            <a:spLocks noGrp="1"/>
          </p:cNvSpPr>
          <p:nvPr>
            <p:ph type="title"/>
          </p:nvPr>
        </p:nvSpPr>
        <p:spPr/>
        <p:txBody>
          <a:bodyPr/>
          <a:lstStyle/>
          <a:p>
            <a:r>
              <a:rPr lang="en-US" dirty="0"/>
              <a:t>Situational awareness</a:t>
            </a:r>
          </a:p>
        </p:txBody>
      </p:sp>
      <p:sp>
        <p:nvSpPr>
          <p:cNvPr id="3" name="Content Placeholder 2">
            <a:extLst>
              <a:ext uri="{FF2B5EF4-FFF2-40B4-BE49-F238E27FC236}">
                <a16:creationId xmlns:a16="http://schemas.microsoft.com/office/drawing/2014/main" id="{4082B7A9-C9B3-3537-5E31-BBC06AE4B5F1}"/>
              </a:ext>
            </a:extLst>
          </p:cNvPr>
          <p:cNvSpPr>
            <a:spLocks noGrp="1"/>
          </p:cNvSpPr>
          <p:nvPr>
            <p:ph idx="1"/>
          </p:nvPr>
        </p:nvSpPr>
        <p:spPr>
          <a:xfrm>
            <a:off x="2325950" y="5374515"/>
            <a:ext cx="8394339" cy="953260"/>
          </a:xfrm>
        </p:spPr>
        <p:txBody>
          <a:bodyPr/>
          <a:lstStyle/>
          <a:p>
            <a:pPr marL="0" indent="0">
              <a:buNone/>
            </a:pPr>
            <a:r>
              <a:rPr lang="en-US" sz="2000" dirty="0"/>
              <a:t>If a bullpen is in an area where a foul ball or overthrow could contact a pitcher or catcher, the team should assign bench personnel with a glove to stand nearby to shield those warming up.</a:t>
            </a:r>
          </a:p>
        </p:txBody>
      </p:sp>
      <p:sp>
        <p:nvSpPr>
          <p:cNvPr id="4" name="Footer Placeholder 3">
            <a:extLst>
              <a:ext uri="{FF2B5EF4-FFF2-40B4-BE49-F238E27FC236}">
                <a16:creationId xmlns:a16="http://schemas.microsoft.com/office/drawing/2014/main" id="{91E3488B-A816-D5F1-5B74-BD9F2CAAE7DB}"/>
              </a:ext>
            </a:extLst>
          </p:cNvPr>
          <p:cNvSpPr>
            <a:spLocks noGrp="1"/>
          </p:cNvSpPr>
          <p:nvPr>
            <p:ph type="ftr" sz="quarter" idx="11"/>
          </p:nvPr>
        </p:nvSpPr>
        <p:spPr/>
        <p:txBody>
          <a:bodyPr/>
          <a:lstStyle/>
          <a:p>
            <a:pPr>
              <a:defRPr/>
            </a:pPr>
            <a:r>
              <a:rPr lang="en-US"/>
              <a:t>www.nfhs.org</a:t>
            </a:r>
          </a:p>
        </p:txBody>
      </p:sp>
      <p:pic>
        <p:nvPicPr>
          <p:cNvPr id="9" name="Picture 8" descr="A person standing next to a chain link fence&#10;&#10;Description automatically generated">
            <a:extLst>
              <a:ext uri="{FF2B5EF4-FFF2-40B4-BE49-F238E27FC236}">
                <a16:creationId xmlns:a16="http://schemas.microsoft.com/office/drawing/2014/main" id="{C9197FA9-96AB-8563-AE39-D899B2C42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809" y="1945515"/>
            <a:ext cx="8412480" cy="3429000"/>
          </a:xfrm>
          <a:prstGeom prst="rect">
            <a:avLst/>
          </a:prstGeom>
        </p:spPr>
      </p:pic>
    </p:spTree>
    <p:extLst>
      <p:ext uri="{BB962C8B-B14F-4D97-AF65-F5344CB8AC3E}">
        <p14:creationId xmlns:p14="http://schemas.microsoft.com/office/powerpoint/2010/main" val="661753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152FE-E720-6AE6-5BC1-ED9C89D0827D}"/>
              </a:ext>
            </a:extLst>
          </p:cNvPr>
          <p:cNvSpPr>
            <a:spLocks noGrp="1"/>
          </p:cNvSpPr>
          <p:nvPr>
            <p:ph type="title"/>
          </p:nvPr>
        </p:nvSpPr>
        <p:spPr/>
        <p:txBody>
          <a:bodyPr/>
          <a:lstStyle/>
          <a:p>
            <a:r>
              <a:rPr lang="en-US" dirty="0"/>
              <a:t>Situational awareness</a:t>
            </a:r>
          </a:p>
        </p:txBody>
      </p:sp>
      <p:sp>
        <p:nvSpPr>
          <p:cNvPr id="3" name="Content Placeholder 2">
            <a:extLst>
              <a:ext uri="{FF2B5EF4-FFF2-40B4-BE49-F238E27FC236}">
                <a16:creationId xmlns:a16="http://schemas.microsoft.com/office/drawing/2014/main" id="{EBD1D9A7-84D0-474E-E28A-5217E22497BC}"/>
              </a:ext>
            </a:extLst>
          </p:cNvPr>
          <p:cNvSpPr>
            <a:spLocks noGrp="1"/>
          </p:cNvSpPr>
          <p:nvPr>
            <p:ph idx="1"/>
          </p:nvPr>
        </p:nvSpPr>
        <p:spPr>
          <a:xfrm>
            <a:off x="6676009" y="2273069"/>
            <a:ext cx="5292154" cy="3708862"/>
          </a:xfrm>
        </p:spPr>
        <p:txBody>
          <a:bodyPr/>
          <a:lstStyle/>
          <a:p>
            <a:pPr marL="0" indent="0">
              <a:buNone/>
            </a:pPr>
            <a:r>
              <a:rPr lang="en-US" sz="2400" dirty="0"/>
              <a:t>On-deck batters should be aware of potential foul balls and overthrows and be prepared to move as necessary to avoid contact. </a:t>
            </a:r>
          </a:p>
          <a:p>
            <a:pPr marL="0" indent="0">
              <a:buNone/>
            </a:pPr>
            <a:endParaRPr lang="en-US" sz="2400" dirty="0"/>
          </a:p>
          <a:p>
            <a:pPr marL="0" indent="0">
              <a:buNone/>
            </a:pPr>
            <a:r>
              <a:rPr lang="en-US" sz="2400" dirty="0"/>
              <a:t>By rule, on-deck batters MUST use the on-deck circle closest to their own dugout.</a:t>
            </a:r>
          </a:p>
        </p:txBody>
      </p:sp>
      <p:sp>
        <p:nvSpPr>
          <p:cNvPr id="4" name="Footer Placeholder 3">
            <a:extLst>
              <a:ext uri="{FF2B5EF4-FFF2-40B4-BE49-F238E27FC236}">
                <a16:creationId xmlns:a16="http://schemas.microsoft.com/office/drawing/2014/main" id="{C694BE4A-904F-7C61-CF97-8769B2604392}"/>
              </a:ext>
            </a:extLst>
          </p:cNvPr>
          <p:cNvSpPr>
            <a:spLocks noGrp="1"/>
          </p:cNvSpPr>
          <p:nvPr>
            <p:ph type="ftr" sz="quarter" idx="11"/>
          </p:nvPr>
        </p:nvSpPr>
        <p:spPr/>
        <p:txBody>
          <a:bodyPr/>
          <a:lstStyle/>
          <a:p>
            <a:pPr>
              <a:defRPr/>
            </a:pPr>
            <a:r>
              <a:rPr lang="en-US"/>
              <a:t>www.nfhs.org</a:t>
            </a:r>
          </a:p>
        </p:txBody>
      </p:sp>
      <p:pic>
        <p:nvPicPr>
          <p:cNvPr id="6" name="Picture 5" descr="A silhouette of a baseball player&#10;&#10;Description automatically generated">
            <a:extLst>
              <a:ext uri="{FF2B5EF4-FFF2-40B4-BE49-F238E27FC236}">
                <a16:creationId xmlns:a16="http://schemas.microsoft.com/office/drawing/2014/main" id="{99CF9563-8374-02C9-986A-933891636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034" y="2068497"/>
            <a:ext cx="4369173" cy="4321422"/>
          </a:xfrm>
          <a:prstGeom prst="rect">
            <a:avLst/>
          </a:prstGeom>
        </p:spPr>
      </p:pic>
    </p:spTree>
    <p:extLst>
      <p:ext uri="{BB962C8B-B14F-4D97-AF65-F5344CB8AC3E}">
        <p14:creationId xmlns:p14="http://schemas.microsoft.com/office/powerpoint/2010/main" val="166153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6BE5-4D22-4F87-A12B-8EA8D14925B1}"/>
              </a:ext>
            </a:extLst>
          </p:cNvPr>
          <p:cNvSpPr>
            <a:spLocks noGrp="1"/>
          </p:cNvSpPr>
          <p:nvPr>
            <p:ph type="title"/>
          </p:nvPr>
        </p:nvSpPr>
        <p:spPr/>
        <p:txBody>
          <a:bodyPr/>
          <a:lstStyle/>
          <a:p>
            <a:r>
              <a:rPr lang="en-US" dirty="0"/>
              <a:t>Other equipment</a:t>
            </a:r>
            <a:br>
              <a:rPr lang="en-US" dirty="0"/>
            </a:br>
            <a:r>
              <a:rPr lang="en-US" dirty="0"/>
              <a:t>1-8-6 Exception &amp; Penalty</a:t>
            </a:r>
          </a:p>
        </p:txBody>
      </p:sp>
      <p:sp>
        <p:nvSpPr>
          <p:cNvPr id="4" name="Footer Placeholder 3">
            <a:extLst>
              <a:ext uri="{FF2B5EF4-FFF2-40B4-BE49-F238E27FC236}">
                <a16:creationId xmlns:a16="http://schemas.microsoft.com/office/drawing/2014/main" id="{E663400E-B919-4491-A5C6-54482B78C2A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C4E3761C-474A-4B13-9FB5-5145D508A91B}"/>
              </a:ext>
            </a:extLst>
          </p:cNvPr>
          <p:cNvSpPr txBox="1"/>
          <p:nvPr/>
        </p:nvSpPr>
        <p:spPr>
          <a:xfrm>
            <a:off x="6296960" y="2219284"/>
            <a:ext cx="5220072" cy="3385542"/>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lang="en-US" sz="2400" dirty="0">
                <a:solidFill>
                  <a:srgbClr val="414B56"/>
                </a:solidFill>
                <a:latin typeface="Calibri"/>
              </a:rPr>
              <a:t>A coach is permitted to use electronic devices in the dugout for one-way communication to the catcher while the team is on defense. </a:t>
            </a:r>
          </a:p>
          <a:p>
            <a:pPr marR="0" lvl="0" algn="l" defTabSz="914400" rtl="0" eaLnBrk="1" fontAlgn="base" latinLnBrk="0" hangingPunct="1">
              <a:lnSpc>
                <a:spcPct val="100000"/>
              </a:lnSpc>
              <a:spcBef>
                <a:spcPct val="0"/>
              </a:spcBef>
              <a:spcAft>
                <a:spcPct val="0"/>
              </a:spcAft>
              <a:buClrTx/>
              <a:buSzTx/>
              <a:tabLst/>
              <a:defRPr/>
            </a:pPr>
            <a:endPar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R="0" lvl="0" algn="l" defTabSz="914400" rtl="0" eaLnBrk="1" fontAlgn="base" latinLnBrk="0" hangingPunct="1">
              <a:lnSpc>
                <a:spcPct val="100000"/>
              </a:lnSpc>
              <a:spcBef>
                <a:spcPct val="0"/>
              </a:spcBef>
              <a:spcAft>
                <a:spcPct val="0"/>
              </a:spcAft>
              <a:buClrTx/>
              <a:buSzTx/>
              <a:tabLst/>
              <a:defRPr/>
            </a:pPr>
            <a:r>
              <a:rPr lang="en-US" sz="2400" dirty="0">
                <a:effectLst/>
                <a:latin typeface="Calibri" panose="020F0502020204030204" pitchFamily="34" charset="0"/>
                <a:ea typeface="Calibri" panose="020F0502020204030204" pitchFamily="34" charset="0"/>
              </a:rPr>
              <a:t>The penalty from Rule 3-6-11 was added to Rule 1-8-6 as well, with violators subject to ejection unless the offense is ruled to be of a minor nature.</a:t>
            </a: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pic>
        <p:nvPicPr>
          <p:cNvPr id="5" name="Picture 4" descr="A silhouette of a baseball player wearing a helmet&#10;&#10;Description automatically generated">
            <a:extLst>
              <a:ext uri="{FF2B5EF4-FFF2-40B4-BE49-F238E27FC236}">
                <a16:creationId xmlns:a16="http://schemas.microsoft.com/office/drawing/2014/main" id="{98CC436F-46DB-A408-A953-776F40ED6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513" y="2015879"/>
            <a:ext cx="3861417" cy="4316658"/>
          </a:xfrm>
          <a:prstGeom prst="rect">
            <a:avLst/>
          </a:prstGeom>
        </p:spPr>
      </p:pic>
    </p:spTree>
    <p:extLst>
      <p:ext uri="{BB962C8B-B14F-4D97-AF65-F5344CB8AC3E}">
        <p14:creationId xmlns:p14="http://schemas.microsoft.com/office/powerpoint/2010/main" val="308155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C79-5622-4BB1-BAC1-6930262DA8B0}"/>
              </a:ext>
            </a:extLst>
          </p:cNvPr>
          <p:cNvSpPr>
            <a:spLocks noGrp="1"/>
          </p:cNvSpPr>
          <p:nvPr>
            <p:ph type="title"/>
          </p:nvPr>
        </p:nvSpPr>
        <p:spPr>
          <a:xfrm>
            <a:off x="1988687" y="549041"/>
            <a:ext cx="10026649" cy="1204912"/>
          </a:xfrm>
        </p:spPr>
        <p:txBody>
          <a:bodyPr/>
          <a:lstStyle/>
          <a:p>
            <a:r>
              <a:rPr lang="en-US" dirty="0"/>
              <a:t>Bench and field conduct</a:t>
            </a:r>
            <a:br>
              <a:rPr lang="en-US" dirty="0"/>
            </a:br>
            <a:r>
              <a:rPr lang="en-US" dirty="0"/>
              <a:t>3-6-11</a:t>
            </a:r>
          </a:p>
        </p:txBody>
      </p:sp>
      <p:sp>
        <p:nvSpPr>
          <p:cNvPr id="4" name="Footer Placeholder 3">
            <a:extLst>
              <a:ext uri="{FF2B5EF4-FFF2-40B4-BE49-F238E27FC236}">
                <a16:creationId xmlns:a16="http://schemas.microsoft.com/office/drawing/2014/main" id="{92153579-9EB1-42E0-9BF8-2C4FC0CC8AD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D19F169B-6821-4557-A764-C670D084A562}"/>
              </a:ext>
            </a:extLst>
          </p:cNvPr>
          <p:cNvSpPr txBox="1"/>
          <p:nvPr/>
        </p:nvSpPr>
        <p:spPr>
          <a:xfrm>
            <a:off x="6652213" y="2029668"/>
            <a:ext cx="5489359" cy="4524315"/>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lang="en-US" sz="2400" dirty="0">
                <a:solidFill>
                  <a:srgbClr val="414B56"/>
                </a:solidFill>
                <a:latin typeface="Calibri"/>
              </a:rPr>
              <a:t>Communication may only be to the catcher and may not be to any other player on defense or to any offensive player. </a:t>
            </a:r>
          </a:p>
          <a:p>
            <a:pPr marR="0" lvl="0" algn="l" defTabSz="914400" rtl="0" eaLnBrk="1" fontAlgn="base" latinLnBrk="0" hangingPunct="1">
              <a:lnSpc>
                <a:spcPct val="100000"/>
              </a:lnSpc>
              <a:spcBef>
                <a:spcPct val="0"/>
              </a:spcBef>
              <a:spcAft>
                <a:spcPct val="0"/>
              </a:spcAft>
              <a:buClrTx/>
              <a:buSzTx/>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eaLnBrk="1" hangingPunct="1">
              <a:defRPr/>
            </a:pPr>
            <a:r>
              <a:rPr lang="en-US" sz="2400" dirty="0">
                <a:solidFill>
                  <a:srgbClr val="414B56"/>
                </a:solidFill>
                <a:latin typeface="Calibri"/>
              </a:rPr>
              <a:t>While players other than the catcher are permitted to use jewelry, such as watches, they may not use them for the purpose of receiving communication from the dugout. Violators are subject to ejection unless the offense is ruled to be minor in nature.</a:t>
            </a: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R="0" lvl="0" algn="l" defTabSz="914400" rtl="0" eaLnBrk="1" fontAlgn="base" latinLnBrk="0" hangingPunct="1">
              <a:lnSpc>
                <a:spcPct val="100000"/>
              </a:lnSpc>
              <a:spcBef>
                <a:spcPct val="0"/>
              </a:spcBef>
              <a:spcAft>
                <a:spcPct val="0"/>
              </a:spcAft>
              <a:buClrTx/>
              <a:buSzTx/>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pic>
        <p:nvPicPr>
          <p:cNvPr id="5" name="Picture 4" descr="A silhouette of a person holding a ball&#10;&#10;Description automatically generated">
            <a:extLst>
              <a:ext uri="{FF2B5EF4-FFF2-40B4-BE49-F238E27FC236}">
                <a16:creationId xmlns:a16="http://schemas.microsoft.com/office/drawing/2014/main" id="{6577EBDF-A403-006D-18E1-37D6D4B97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011" y="2029668"/>
            <a:ext cx="4182034" cy="4279291"/>
          </a:xfrm>
          <a:prstGeom prst="rect">
            <a:avLst/>
          </a:prstGeom>
        </p:spPr>
      </p:pic>
    </p:spTree>
    <p:extLst>
      <p:ext uri="{BB962C8B-B14F-4D97-AF65-F5344CB8AC3E}">
        <p14:creationId xmlns:p14="http://schemas.microsoft.com/office/powerpoint/2010/main" val="765921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5A3D-39ED-4761-A109-EC199F30586C}"/>
              </a:ext>
            </a:extLst>
          </p:cNvPr>
          <p:cNvSpPr>
            <a:spLocks noGrp="1"/>
          </p:cNvSpPr>
          <p:nvPr>
            <p:ph type="title"/>
          </p:nvPr>
        </p:nvSpPr>
        <p:spPr/>
        <p:txBody>
          <a:bodyPr/>
          <a:lstStyle/>
          <a:p>
            <a:r>
              <a:rPr lang="en-US" dirty="0"/>
              <a:t>Bench and field conduct</a:t>
            </a:r>
            <a:br>
              <a:rPr lang="en-US" dirty="0"/>
            </a:br>
            <a:r>
              <a:rPr lang="en-US" dirty="0"/>
              <a:t>3-6-11</a:t>
            </a:r>
          </a:p>
        </p:txBody>
      </p:sp>
      <p:sp>
        <p:nvSpPr>
          <p:cNvPr id="4" name="Footer Placeholder 3">
            <a:extLst>
              <a:ext uri="{FF2B5EF4-FFF2-40B4-BE49-F238E27FC236}">
                <a16:creationId xmlns:a16="http://schemas.microsoft.com/office/drawing/2014/main" id="{C01C81C4-39B4-4E29-9654-BDE8AFD6F3D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12" name="TextBox 11">
            <a:extLst>
              <a:ext uri="{FF2B5EF4-FFF2-40B4-BE49-F238E27FC236}">
                <a16:creationId xmlns:a16="http://schemas.microsoft.com/office/drawing/2014/main" id="{6F466E3C-7362-4D51-AAA7-2B2447CFA41F}"/>
              </a:ext>
            </a:extLst>
          </p:cNvPr>
          <p:cNvSpPr txBox="1"/>
          <p:nvPr/>
        </p:nvSpPr>
        <p:spPr>
          <a:xfrm>
            <a:off x="6605568" y="2220402"/>
            <a:ext cx="5108606" cy="156966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lang="en-US" sz="2400" dirty="0">
                <a:solidFill>
                  <a:srgbClr val="414B56"/>
                </a:solidFill>
                <a:latin typeface="Calibri"/>
              </a:rPr>
              <a:t>The catcher is not required to remove the one-way communication device while on offense but may not use the device to receive communication.</a:t>
            </a: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pic>
        <p:nvPicPr>
          <p:cNvPr id="5" name="Picture 4" descr="A person wearing a baseball helmet and holding a baseball bat&#10;&#10;Description automatically generated">
            <a:extLst>
              <a:ext uri="{FF2B5EF4-FFF2-40B4-BE49-F238E27FC236}">
                <a16:creationId xmlns:a16="http://schemas.microsoft.com/office/drawing/2014/main" id="{A70EB809-E036-D013-B779-5A6B2CCC8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03" y="2003112"/>
            <a:ext cx="4222487" cy="4384579"/>
          </a:xfrm>
          <a:prstGeom prst="rect">
            <a:avLst/>
          </a:prstGeom>
        </p:spPr>
      </p:pic>
    </p:spTree>
    <p:extLst>
      <p:ext uri="{BB962C8B-B14F-4D97-AF65-F5344CB8AC3E}">
        <p14:creationId xmlns:p14="http://schemas.microsoft.com/office/powerpoint/2010/main" val="350982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5A3D-39ED-4761-A109-EC199F30586C}"/>
              </a:ext>
            </a:extLst>
          </p:cNvPr>
          <p:cNvSpPr>
            <a:spLocks noGrp="1"/>
          </p:cNvSpPr>
          <p:nvPr>
            <p:ph type="title"/>
          </p:nvPr>
        </p:nvSpPr>
        <p:spPr/>
        <p:txBody>
          <a:bodyPr/>
          <a:lstStyle/>
          <a:p>
            <a:r>
              <a:rPr lang="en-US" dirty="0"/>
              <a:t>Player’s batting record</a:t>
            </a:r>
            <a:br>
              <a:rPr lang="en-US" dirty="0"/>
            </a:br>
            <a:r>
              <a:rPr lang="en-US" dirty="0"/>
              <a:t>9-3-2</a:t>
            </a:r>
            <a:r>
              <a:rPr lang="en-US" sz="3600" cap="none" dirty="0"/>
              <a:t>b</a:t>
            </a:r>
            <a:endParaRPr lang="en-US" dirty="0"/>
          </a:p>
        </p:txBody>
      </p:sp>
      <p:sp>
        <p:nvSpPr>
          <p:cNvPr id="4" name="Footer Placeholder 3">
            <a:extLst>
              <a:ext uri="{FF2B5EF4-FFF2-40B4-BE49-F238E27FC236}">
                <a16:creationId xmlns:a16="http://schemas.microsoft.com/office/drawing/2014/main" id="{C01C81C4-39B4-4E29-9654-BDE8AFD6F3D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12" name="TextBox 11">
            <a:extLst>
              <a:ext uri="{FF2B5EF4-FFF2-40B4-BE49-F238E27FC236}">
                <a16:creationId xmlns:a16="http://schemas.microsoft.com/office/drawing/2014/main" id="{6F466E3C-7362-4D51-AAA7-2B2447CFA41F}"/>
              </a:ext>
            </a:extLst>
          </p:cNvPr>
          <p:cNvSpPr txBox="1"/>
          <p:nvPr/>
        </p:nvSpPr>
        <p:spPr>
          <a:xfrm>
            <a:off x="8932000" y="2078875"/>
            <a:ext cx="2759891" cy="341632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414B56"/>
                </a:solidFill>
                <a:effectLst/>
                <a:uLnTx/>
                <a:uFillTx/>
                <a:latin typeface="Arial" pitchFamily="34" charset="0"/>
                <a:ea typeface="+mn-ea"/>
                <a:cs typeface="Arial" pitchFamily="34" charset="0"/>
              </a:rPr>
              <a:t>If a batter-runner is awarded first base due to a baserunner’s interference, the batter-runner is credited with a fielder’s choice, not a base hit</a:t>
            </a:r>
            <a:r>
              <a:rPr kumimoji="0" lang="en-US" sz="2000" b="0" i="0" u="none" strike="noStrike" kern="1200" cap="none" spc="0" normalizeH="0" baseline="0" noProof="0" dirty="0">
                <a:ln>
                  <a:noFill/>
                </a:ln>
                <a:solidFill>
                  <a:srgbClr val="414B56"/>
                </a:solidFill>
                <a:effectLst/>
                <a:uLnTx/>
                <a:uFillTx/>
                <a:latin typeface="Arial" pitchFamily="34" charset="0"/>
                <a:ea typeface="+mn-ea"/>
                <a:cs typeface="Arial" pitchFamily="34" charset="0"/>
              </a:rPr>
              <a:t>.</a:t>
            </a:r>
          </a:p>
        </p:txBody>
      </p:sp>
      <p:pic>
        <p:nvPicPr>
          <p:cNvPr id="5" name="Picture 4" descr="A drawing of a person playing softball&#10;&#10;Description automatically generated">
            <a:extLst>
              <a:ext uri="{FF2B5EF4-FFF2-40B4-BE49-F238E27FC236}">
                <a16:creationId xmlns:a16="http://schemas.microsoft.com/office/drawing/2014/main" id="{B413EDFD-2DF0-76B1-434E-710FB52B4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481" y="2078875"/>
            <a:ext cx="6669779" cy="4285995"/>
          </a:xfrm>
          <a:prstGeom prst="rect">
            <a:avLst/>
          </a:prstGeom>
        </p:spPr>
      </p:pic>
    </p:spTree>
    <p:extLst>
      <p:ext uri="{BB962C8B-B14F-4D97-AF65-F5344CB8AC3E}">
        <p14:creationId xmlns:p14="http://schemas.microsoft.com/office/powerpoint/2010/main" val="2467728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2025 </a:t>
            </a:r>
            <a:r>
              <a:rPr lang="en-US" dirty="0" err="1"/>
              <a:t>nfhs</a:t>
            </a:r>
            <a:r>
              <a:rPr lang="en-US" dirty="0"/>
              <a:t> softball editorial CHANGES</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174257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B01E-BB9B-7409-A82F-184D3481249C}"/>
              </a:ext>
            </a:extLst>
          </p:cNvPr>
          <p:cNvSpPr>
            <a:spLocks noGrp="1"/>
          </p:cNvSpPr>
          <p:nvPr>
            <p:ph type="title"/>
          </p:nvPr>
        </p:nvSpPr>
        <p:spPr/>
        <p:txBody>
          <a:bodyPr/>
          <a:lstStyle/>
          <a:p>
            <a:r>
              <a:rPr lang="en-US" dirty="0"/>
              <a:t>Batting helmets</a:t>
            </a:r>
            <a:br>
              <a:rPr lang="en-US" dirty="0"/>
            </a:br>
            <a:r>
              <a:rPr lang="en-US" dirty="0"/>
              <a:t>1-6-6</a:t>
            </a:r>
          </a:p>
        </p:txBody>
      </p:sp>
      <p:sp>
        <p:nvSpPr>
          <p:cNvPr id="3" name="Content Placeholder 2">
            <a:extLst>
              <a:ext uri="{FF2B5EF4-FFF2-40B4-BE49-F238E27FC236}">
                <a16:creationId xmlns:a16="http://schemas.microsoft.com/office/drawing/2014/main" id="{76A810D4-5C96-0BB5-D6D0-921095184634}"/>
              </a:ext>
            </a:extLst>
          </p:cNvPr>
          <p:cNvSpPr>
            <a:spLocks noGrp="1"/>
          </p:cNvSpPr>
          <p:nvPr>
            <p:ph idx="1"/>
          </p:nvPr>
        </p:nvSpPr>
        <p:spPr>
          <a:xfrm>
            <a:off x="2399703" y="5619564"/>
            <a:ext cx="7664249" cy="695217"/>
          </a:xfrm>
        </p:spPr>
        <p:txBody>
          <a:bodyPr/>
          <a:lstStyle/>
          <a:p>
            <a:pPr marL="0" indent="0">
              <a:buNone/>
            </a:pPr>
            <a:r>
              <a:rPr lang="en-US" sz="2400" dirty="0"/>
              <a:t>Batting helmets shall be equipped with a face protector that is certified by SEI to meet the NOCSAE standard.</a:t>
            </a:r>
          </a:p>
        </p:txBody>
      </p:sp>
      <p:sp>
        <p:nvSpPr>
          <p:cNvPr id="4" name="Footer Placeholder 3">
            <a:extLst>
              <a:ext uri="{FF2B5EF4-FFF2-40B4-BE49-F238E27FC236}">
                <a16:creationId xmlns:a16="http://schemas.microsoft.com/office/drawing/2014/main" id="{5657E0F8-2B33-11E1-A4F8-658191C45963}"/>
              </a:ext>
            </a:extLst>
          </p:cNvPr>
          <p:cNvSpPr>
            <a:spLocks noGrp="1"/>
          </p:cNvSpPr>
          <p:nvPr>
            <p:ph type="ftr" sz="quarter" idx="11"/>
          </p:nvPr>
        </p:nvSpPr>
        <p:spPr/>
        <p:txBody>
          <a:bodyPr/>
          <a:lstStyle/>
          <a:p>
            <a:pPr>
              <a:defRPr/>
            </a:pPr>
            <a:r>
              <a:rPr lang="en-US"/>
              <a:t>www.nfhs.org</a:t>
            </a:r>
          </a:p>
        </p:txBody>
      </p:sp>
      <p:pic>
        <p:nvPicPr>
          <p:cNvPr id="6" name="Picture 5" descr="A close-up of a helmet&#10;&#10;Description automatically generated">
            <a:extLst>
              <a:ext uri="{FF2B5EF4-FFF2-40B4-BE49-F238E27FC236}">
                <a16:creationId xmlns:a16="http://schemas.microsoft.com/office/drawing/2014/main" id="{C38BAB17-A9E9-AFDA-BC19-8C2498E23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668" y="1979908"/>
            <a:ext cx="7591284" cy="3639657"/>
          </a:xfrm>
          <a:prstGeom prst="rect">
            <a:avLst/>
          </a:prstGeom>
        </p:spPr>
      </p:pic>
    </p:spTree>
    <p:extLst>
      <p:ext uri="{BB962C8B-B14F-4D97-AF65-F5344CB8AC3E}">
        <p14:creationId xmlns:p14="http://schemas.microsoft.com/office/powerpoint/2010/main" val="495422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1D01-6ED1-0450-A47E-382EAD06CA41}"/>
              </a:ext>
            </a:extLst>
          </p:cNvPr>
          <p:cNvSpPr>
            <a:spLocks noGrp="1"/>
          </p:cNvSpPr>
          <p:nvPr>
            <p:ph type="title"/>
          </p:nvPr>
        </p:nvSpPr>
        <p:spPr/>
        <p:txBody>
          <a:bodyPr/>
          <a:lstStyle/>
          <a:p>
            <a:r>
              <a:rPr lang="en-US" dirty="0"/>
              <a:t>Catcher’s equipment </a:t>
            </a:r>
            <a:br>
              <a:rPr lang="en-US" dirty="0"/>
            </a:br>
            <a:r>
              <a:rPr lang="en-US" dirty="0"/>
              <a:t>1-7-1</a:t>
            </a:r>
          </a:p>
        </p:txBody>
      </p:sp>
      <p:sp>
        <p:nvSpPr>
          <p:cNvPr id="3" name="Content Placeholder 2">
            <a:extLst>
              <a:ext uri="{FF2B5EF4-FFF2-40B4-BE49-F238E27FC236}">
                <a16:creationId xmlns:a16="http://schemas.microsoft.com/office/drawing/2014/main" id="{B1146106-0CDD-23D8-404E-A8570413EB60}"/>
              </a:ext>
            </a:extLst>
          </p:cNvPr>
          <p:cNvSpPr>
            <a:spLocks noGrp="1"/>
          </p:cNvSpPr>
          <p:nvPr>
            <p:ph idx="1"/>
          </p:nvPr>
        </p:nvSpPr>
        <p:spPr>
          <a:xfrm>
            <a:off x="7492753" y="2259294"/>
            <a:ext cx="4475410" cy="3034158"/>
          </a:xfrm>
        </p:spPr>
        <p:txBody>
          <a:bodyPr/>
          <a:lstStyle/>
          <a:p>
            <a:pPr marL="0" indent="0">
              <a:buNone/>
            </a:pPr>
            <a:r>
              <a:rPr lang="en-US" sz="2400" dirty="0"/>
              <a:t>The catcher shall wear a catcher’s helmet and mask combination that has been certified by SEI to meet the NOCSAE standard at the time of manufacture.</a:t>
            </a:r>
          </a:p>
        </p:txBody>
      </p:sp>
      <p:sp>
        <p:nvSpPr>
          <p:cNvPr id="4" name="Footer Placeholder 3">
            <a:extLst>
              <a:ext uri="{FF2B5EF4-FFF2-40B4-BE49-F238E27FC236}">
                <a16:creationId xmlns:a16="http://schemas.microsoft.com/office/drawing/2014/main" id="{72FE94C5-C690-254E-FB4D-8EC3D394EFB5}"/>
              </a:ext>
            </a:extLst>
          </p:cNvPr>
          <p:cNvSpPr>
            <a:spLocks noGrp="1"/>
          </p:cNvSpPr>
          <p:nvPr>
            <p:ph type="ftr" sz="quarter" idx="11"/>
          </p:nvPr>
        </p:nvSpPr>
        <p:spPr/>
        <p:txBody>
          <a:bodyPr/>
          <a:lstStyle/>
          <a:p>
            <a:pPr>
              <a:defRPr/>
            </a:pPr>
            <a:r>
              <a:rPr lang="en-US"/>
              <a:t>www.nfhs.org</a:t>
            </a:r>
          </a:p>
        </p:txBody>
      </p:sp>
      <p:pic>
        <p:nvPicPr>
          <p:cNvPr id="6" name="Picture 5" descr="A helmet with a face mask&#10;&#10;Description automatically generated">
            <a:extLst>
              <a:ext uri="{FF2B5EF4-FFF2-40B4-BE49-F238E27FC236}">
                <a16:creationId xmlns:a16="http://schemas.microsoft.com/office/drawing/2014/main" id="{9E242974-0AF0-6D83-C935-D8D1D5016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40" y="2006353"/>
            <a:ext cx="5148928" cy="4321422"/>
          </a:xfrm>
          <a:prstGeom prst="rect">
            <a:avLst/>
          </a:prstGeom>
        </p:spPr>
      </p:pic>
    </p:spTree>
    <p:extLst>
      <p:ext uri="{BB962C8B-B14F-4D97-AF65-F5344CB8AC3E}">
        <p14:creationId xmlns:p14="http://schemas.microsoft.com/office/powerpoint/2010/main" val="3486648638"/>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E1A0DB3D-48DE-4967-89B1-C92DB3730137}" vid="{F8CD347B-3221-42A0-9298-63294511A5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C36A34F339A54D85C37DD81207F966" ma:contentTypeVersion="13" ma:contentTypeDescription="Create a new document." ma:contentTypeScope="" ma:versionID="b1d60f096ce905ea2c8f4b546515be3e">
  <xsd:schema xmlns:xsd="http://www.w3.org/2001/XMLSchema" xmlns:xs="http://www.w3.org/2001/XMLSchema" xmlns:p="http://schemas.microsoft.com/office/2006/metadata/properties" xmlns:ns3="3bb8d7d1-06b8-47b8-a0de-bad91f18ef42" xmlns:ns4="ffc60a71-4a50-4afc-be20-b1cf64734936" targetNamespace="http://schemas.microsoft.com/office/2006/metadata/properties" ma:root="true" ma:fieldsID="5dfcda41ff764e825aef5537df9b60fd" ns3:_="" ns4:_="">
    <xsd:import namespace="3bb8d7d1-06b8-47b8-a0de-bad91f18ef42"/>
    <xsd:import namespace="ffc60a71-4a50-4afc-be20-b1cf647349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8d7d1-06b8-47b8-a0de-bad91f18ef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60a71-4a50-4afc-be20-b1cf647349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2.xml><?xml version="1.0" encoding="utf-8"?>
<ds:datastoreItem xmlns:ds="http://schemas.openxmlformats.org/officeDocument/2006/customXml" ds:itemID="{B8277D50-A8F4-41EA-8AAF-2B8EFD1D1E78}">
  <ds:schemaRefs>
    <ds:schemaRef ds:uri="http://schemas.microsoft.com/office/2006/metadata/properties"/>
    <ds:schemaRef ds:uri="http://www.w3.org/2000/xmlns/"/>
    <ds:schemaRef ds:uri="http://schemas.microsoft.com/office/infopath/2007/PartnerControls"/>
  </ds:schemaRefs>
</ds:datastoreItem>
</file>

<file path=customXml/itemProps3.xml><?xml version="1.0" encoding="utf-8"?>
<ds:datastoreItem xmlns:ds="http://schemas.openxmlformats.org/officeDocument/2006/customXml" ds:itemID="{33B75652-BDDA-4D9D-B291-71910975C7F3}">
  <ds:schemaRefs>
    <ds:schemaRef ds:uri="http://schemas.microsoft.com/office/2006/metadata/contentType"/>
    <ds:schemaRef ds:uri="http://schemas.microsoft.com/office/2006/metadata/properties/metaAttributes"/>
    <ds:schemaRef ds:uri="http://www.w3.org/2000/xmlns/"/>
    <ds:schemaRef ds:uri="http://www.w3.org/2001/XMLSchema"/>
    <ds:schemaRef ds:uri="3bb8d7d1-06b8-47b8-a0de-bad91f18ef42"/>
    <ds:schemaRef ds:uri="ffc60a71-4a50-4afc-be20-b1cf6473493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2024-25 NFHS Stock Sport Rules PowerPoint_Wide Format</Template>
  <TotalTime>832</TotalTime>
  <Words>4358</Words>
  <Application>Microsoft Office PowerPoint</Application>
  <PresentationFormat>Widescreen</PresentationFormat>
  <Paragraphs>178</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Arial</vt:lpstr>
      <vt:lpstr>Calibri</vt:lpstr>
      <vt:lpstr>Courier New</vt:lpstr>
      <vt:lpstr>Times New Roman</vt:lpstr>
      <vt:lpstr>Wingdings</vt:lpstr>
      <vt:lpstr>Office Theme</vt:lpstr>
      <vt:lpstr>2025 NFHS Softball rules powerpoint</vt:lpstr>
      <vt:lpstr> 2025 nfhs softball RULES CHANGES</vt:lpstr>
      <vt:lpstr>Other equipment 1-8-6 Exception &amp; Penalty</vt:lpstr>
      <vt:lpstr>Bench and field conduct 3-6-11</vt:lpstr>
      <vt:lpstr>Bench and field conduct 3-6-11</vt:lpstr>
      <vt:lpstr>Player’s batting record 9-3-2b</vt:lpstr>
      <vt:lpstr> 2025 nfhs softball editorial CHANGES</vt:lpstr>
      <vt:lpstr>Batting helmets 1-6-6</vt:lpstr>
      <vt:lpstr>Catcher’s equipment  1-7-1</vt:lpstr>
      <vt:lpstr>Replant  2-47</vt:lpstr>
      <vt:lpstr>Uniforms, player equipment 3-2-3</vt:lpstr>
      <vt:lpstr>Bench and field conduct, Umpiring 3-6-12, 10-1-6</vt:lpstr>
      <vt:lpstr>Dead ball table 5-1  </vt:lpstr>
      <vt:lpstr>Pitching regulations 6-1-2c</vt:lpstr>
      <vt:lpstr> The batter becomes a batter-Runner  8-1-2a EFFECTS 3</vt:lpstr>
      <vt:lpstr>The runner is out 8-6-4</vt:lpstr>
      <vt:lpstr> 2025 nfhs softball points of emphasis</vt:lpstr>
      <vt:lpstr>Team’s role in pace of play </vt:lpstr>
      <vt:lpstr>Team’s role in pace of play</vt:lpstr>
      <vt:lpstr>Team’s role in pace of play</vt:lpstr>
      <vt:lpstr>Team’s role in pace of play</vt:lpstr>
      <vt:lpstr>Situational awareness</vt:lpstr>
      <vt:lpstr>Situational awareness</vt:lpstr>
      <vt:lpstr>Situational awareness</vt:lpstr>
      <vt:lpstr>Situational awareness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NFHS Softball rules powerpoint</dc:title>
  <dc:creator>Sandy Searcy</dc:creator>
  <cp:lastModifiedBy>James Chavez</cp:lastModifiedBy>
  <cp:revision>28</cp:revision>
  <cp:lastPrinted>2023-05-23T18:19:08Z</cp:lastPrinted>
  <dcterms:created xsi:type="dcterms:W3CDTF">2024-08-07T00:07:44Z</dcterms:created>
  <dcterms:modified xsi:type="dcterms:W3CDTF">2025-01-13T21:29:59Z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